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6" r:id="rId3"/>
  </p:sldMasterIdLst>
  <p:notesMasterIdLst>
    <p:notesMasterId r:id="rId9"/>
  </p:notesMasterIdLst>
  <p:sldIdLst>
    <p:sldId id="8773" r:id="rId4"/>
    <p:sldId id="8840" r:id="rId5"/>
    <p:sldId id="8841" r:id="rId6"/>
    <p:sldId id="8842" r:id="rId7"/>
    <p:sldId id="8826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69"/>
    <p:restoredTop sz="74554"/>
  </p:normalViewPr>
  <p:slideViewPr>
    <p:cSldViewPr snapToGrid="0">
      <p:cViewPr varScale="1">
        <p:scale>
          <a:sx n="85" d="100"/>
          <a:sy n="85" d="100"/>
        </p:scale>
        <p:origin x="111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68D29-B6D3-B44A-8454-1D10F1E8766B}" type="datetimeFigureOut">
              <a:rPr lang="it-IT" smtClean="0"/>
              <a:t>25/09/2025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4B964-9D4D-6F48-9F87-C98AA9E3ABF8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83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4B964-9D4D-6F48-9F87-C98AA9E3ABF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25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4B964-9D4D-6F48-9F87-C98AA9E3ABF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7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4B964-9D4D-6F48-9F87-C98AA9E3ABF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01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5360" y="164639"/>
            <a:ext cx="11521280" cy="1728191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fr-FR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3339" y="2084852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 dirty="0"/>
              <a:t>Fare clic per modificare lo stile del sottotitolo dello schema</a:t>
            </a:r>
            <a:endParaRPr lang="fr-FR" dirty="0"/>
          </a:p>
        </p:txBody>
      </p:sp>
      <p:pic>
        <p:nvPicPr>
          <p:cNvPr id="7" name="Image 5" descr="CHUV_Simple_Blanc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23749" y="6021288"/>
            <a:ext cx="1214583" cy="6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4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6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37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24496" y="2500307"/>
            <a:ext cx="5905541" cy="3000396"/>
          </a:xfrm>
        </p:spPr>
        <p:txBody>
          <a:bodyPr anchor="t"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10400" y="1710000"/>
            <a:ext cx="6000000" cy="5688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Comic Sans MS"/>
                <a:cs typeface="Comic Sans M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fr-FR" noProof="0" dirty="0"/>
          </a:p>
        </p:txBody>
      </p:sp>
      <p:pic>
        <p:nvPicPr>
          <p:cNvPr id="4" name="Image 3" descr="Vaud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0" y="5644801"/>
            <a:ext cx="223520" cy="539497"/>
          </a:xfrm>
          <a:prstGeom prst="rect">
            <a:avLst/>
          </a:prstGeom>
        </p:spPr>
      </p:pic>
      <p:pic>
        <p:nvPicPr>
          <p:cNvPr id="5" name="Image 4" descr="Vaud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0" y="5644801"/>
            <a:ext cx="223520" cy="539497"/>
          </a:xfrm>
          <a:prstGeom prst="rect">
            <a:avLst/>
          </a:prstGeom>
        </p:spPr>
      </p:pic>
      <p:pic>
        <p:nvPicPr>
          <p:cNvPr id="6" name="Image 5" descr="CHUV_Simple_Blanc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09841" y="5683464"/>
            <a:ext cx="1214583" cy="6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8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24496" y="2500307"/>
            <a:ext cx="5905541" cy="3000396"/>
          </a:xfrm>
        </p:spPr>
        <p:txBody>
          <a:bodyPr anchor="t"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r>
              <a:rPr lang="it-IT" noProof="0"/>
              <a:t>Fare clic per modificare lo stile del titolo dello schema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10400" y="1710000"/>
            <a:ext cx="6000000" cy="5688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Comic Sans MS"/>
                <a:cs typeface="Comic Sans M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fr-FR" noProof="0" dirty="0"/>
          </a:p>
        </p:txBody>
      </p:sp>
      <p:pic>
        <p:nvPicPr>
          <p:cNvPr id="4" name="Image 3" descr="Vaud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0" y="5644801"/>
            <a:ext cx="223520" cy="539497"/>
          </a:xfrm>
          <a:prstGeom prst="rect">
            <a:avLst/>
          </a:prstGeom>
        </p:spPr>
      </p:pic>
      <p:pic>
        <p:nvPicPr>
          <p:cNvPr id="5" name="Image 4" descr="Vaud_blan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0" y="5644801"/>
            <a:ext cx="223520" cy="539497"/>
          </a:xfrm>
          <a:prstGeom prst="rect">
            <a:avLst/>
          </a:prstGeom>
        </p:spPr>
      </p:pic>
      <p:pic>
        <p:nvPicPr>
          <p:cNvPr id="6" name="Image 5" descr="CHUV_Simple_Blanc.eps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09841" y="5683464"/>
            <a:ext cx="1214583" cy="62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rgbClr val="FF0000"/>
                </a:solidFill>
              </a:defRPr>
            </a:lvl1pPr>
          </a:lstStyle>
          <a:p>
            <a:r>
              <a:rPr lang="it-IT" noProof="0" dirty="0"/>
              <a:t>Fare clic per modificare lo stile del titolo dello schema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55435"/>
            <a:ext cx="10972800" cy="4757875"/>
          </a:xfrm>
        </p:spPr>
        <p:txBody>
          <a:bodyPr>
            <a:noAutofit/>
          </a:bodyPr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700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Fare clic per modificare lo stile del titolo dello schema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t"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768" y="6365360"/>
            <a:ext cx="2844800" cy="285728"/>
          </a:xfrm>
          <a:prstGeom prst="rect">
            <a:avLst/>
          </a:prstGeom>
        </p:spPr>
        <p:txBody>
          <a:bodyPr/>
          <a:lstStyle/>
          <a:p>
            <a:fld id="{DDAF76F4-7F9C-48B7-AE01-D07E982AAFAF}" type="datetimeFigureOut">
              <a:rPr lang="fr-FR" smtClean="0"/>
              <a:pPr/>
              <a:t>25/09/2025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056107" y="6309320"/>
            <a:ext cx="4032448" cy="28572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67768" y="6365360"/>
            <a:ext cx="666755" cy="285728"/>
          </a:xfrm>
          <a:prstGeom prst="rect">
            <a:avLst/>
          </a:prstGeom>
        </p:spPr>
        <p:txBody>
          <a:bodyPr/>
          <a:lstStyle/>
          <a:p>
            <a:fld id="{7D066164-0577-4A87-BB30-D6A71AA52C0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923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/>
              <a:t>Fare clic per modificare lo stile del titolo dello schema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4765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5940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99167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66828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30804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378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085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63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804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500041"/>
            <a:ext cx="4011084" cy="93505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lo stile del titolo dello schema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500044"/>
            <a:ext cx="6815667" cy="562612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9768" y="6365360"/>
            <a:ext cx="2844800" cy="285728"/>
          </a:xfrm>
          <a:prstGeom prst="rect">
            <a:avLst/>
          </a:prstGeom>
        </p:spPr>
        <p:txBody>
          <a:bodyPr/>
          <a:lstStyle/>
          <a:p>
            <a:fld id="{DDAF76F4-7F9C-48B7-AE01-D07E982AAFAF}" type="datetimeFigureOut">
              <a:rPr lang="fr-FR" smtClean="0"/>
              <a:pPr/>
              <a:t>25/09/2025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056107" y="6309320"/>
            <a:ext cx="4032448" cy="28572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67768" y="6365360"/>
            <a:ext cx="666755" cy="285728"/>
          </a:xfrm>
          <a:prstGeom prst="rect">
            <a:avLst/>
          </a:prstGeom>
        </p:spPr>
        <p:txBody>
          <a:bodyPr/>
          <a:lstStyle/>
          <a:p>
            <a:fld id="{7D066164-0577-4A87-BB30-D6A71AA52C0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36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9768" y="6365360"/>
            <a:ext cx="2844800" cy="285728"/>
          </a:xfrm>
          <a:prstGeom prst="rect">
            <a:avLst/>
          </a:prstGeom>
        </p:spPr>
        <p:txBody>
          <a:bodyPr/>
          <a:lstStyle/>
          <a:p>
            <a:fld id="{DDAF76F4-7F9C-48B7-AE01-D07E982AAFAF}" type="datetimeFigureOut">
              <a:rPr lang="fr-FR" smtClean="0"/>
              <a:pPr/>
              <a:t>25/09/2025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7056107" y="6309320"/>
            <a:ext cx="4032448" cy="28572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67768" y="6365360"/>
            <a:ext cx="666755" cy="285728"/>
          </a:xfrm>
          <a:prstGeom prst="rect">
            <a:avLst/>
          </a:prstGeom>
        </p:spPr>
        <p:txBody>
          <a:bodyPr/>
          <a:lstStyle/>
          <a:p>
            <a:fld id="{7D066164-0577-4A87-BB30-D6A71AA52C0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6509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768" y="6365360"/>
            <a:ext cx="2844800" cy="285728"/>
          </a:xfrm>
          <a:prstGeom prst="rect">
            <a:avLst/>
          </a:prstGeom>
        </p:spPr>
        <p:txBody>
          <a:bodyPr/>
          <a:lstStyle/>
          <a:p>
            <a:fld id="{DDAF76F4-7F9C-48B7-AE01-D07E982AAFAF}" type="datetimeFigureOut">
              <a:rPr lang="fr-FR" smtClean="0"/>
              <a:pPr/>
              <a:t>25/09/2025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056107" y="6309320"/>
            <a:ext cx="4032448" cy="28572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67768" y="6365360"/>
            <a:ext cx="666755" cy="285728"/>
          </a:xfrm>
          <a:prstGeom prst="rect">
            <a:avLst/>
          </a:prstGeom>
        </p:spPr>
        <p:txBody>
          <a:bodyPr/>
          <a:lstStyle/>
          <a:p>
            <a:fld id="{7D066164-0577-4A87-BB30-D6A71AA52C0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754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500044"/>
            <a:ext cx="2743200" cy="56261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500044"/>
            <a:ext cx="8026400" cy="562612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768" y="6365360"/>
            <a:ext cx="2844800" cy="285728"/>
          </a:xfrm>
          <a:prstGeom prst="rect">
            <a:avLst/>
          </a:prstGeom>
        </p:spPr>
        <p:txBody>
          <a:bodyPr/>
          <a:lstStyle/>
          <a:p>
            <a:fld id="{DDAF76F4-7F9C-48B7-AE01-D07E982AAFAF}" type="datetimeFigureOut">
              <a:rPr lang="fr-FR" smtClean="0"/>
              <a:pPr/>
              <a:t>25/09/2025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7056107" y="6309320"/>
            <a:ext cx="4032448" cy="285728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67768" y="6365360"/>
            <a:ext cx="666755" cy="285728"/>
          </a:xfrm>
          <a:prstGeom prst="rect">
            <a:avLst/>
          </a:prstGeom>
        </p:spPr>
        <p:txBody>
          <a:bodyPr/>
          <a:lstStyle/>
          <a:p>
            <a:fld id="{7D066164-0577-4A87-BB30-D6A71AA52C0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75595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7" name="Rectangle 6"/>
          <p:cNvSpPr/>
          <p:nvPr/>
        </p:nvSpPr>
        <p:spPr>
          <a:xfrm>
            <a:off x="3566808" y="432000"/>
            <a:ext cx="8016000" cy="601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4402" y="1639748"/>
            <a:ext cx="7412044" cy="1470025"/>
          </a:xfrm>
        </p:spPr>
        <p:txBody>
          <a:bodyPr lIns="0" anchor="t">
            <a:noAutofit/>
          </a:bodyPr>
          <a:lstStyle>
            <a:lvl1pPr algn="l">
              <a:defRPr sz="5867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54400" y="648000"/>
            <a:ext cx="7418845" cy="868680"/>
          </a:xfrm>
        </p:spPr>
        <p:txBody>
          <a:bodyPr lIns="0" tIns="0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fr-FR" dirty="0"/>
          </a:p>
        </p:txBody>
      </p:sp>
      <p:pic>
        <p:nvPicPr>
          <p:cNvPr id="13" name="Image 12" descr="CHUV_Simple_Blan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9841" y="5683465"/>
            <a:ext cx="697993" cy="359665"/>
          </a:xfrm>
          <a:prstGeom prst="rect">
            <a:avLst/>
          </a:prstGeom>
        </p:spPr>
      </p:pic>
      <p:sp>
        <p:nvSpPr>
          <p:cNvPr id="10" name="Espace réservé du texte vertical 2"/>
          <p:cNvSpPr>
            <a:spLocks noGrp="1"/>
          </p:cNvSpPr>
          <p:nvPr>
            <p:ph type="body" orient="vert" idx="14"/>
          </p:nvPr>
        </p:nvSpPr>
        <p:spPr>
          <a:xfrm>
            <a:off x="576002" y="432001"/>
            <a:ext cx="2960916" cy="5972196"/>
          </a:xfrm>
        </p:spPr>
        <p:txBody>
          <a:bodyPr vert="horz" lIns="0" t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age 8" descr="Vaud_blan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200" y="5533201"/>
            <a:ext cx="223520" cy="539497"/>
          </a:xfrm>
          <a:prstGeom prst="rect">
            <a:avLst/>
          </a:prstGeom>
        </p:spPr>
      </p:pic>
      <p:pic>
        <p:nvPicPr>
          <p:cNvPr id="11" name="Image 10" descr="Vaud_blan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1200" y="5533201"/>
            <a:ext cx="223520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41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4" y="3609976"/>
            <a:ext cx="9935633" cy="492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3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17034" y="2727489"/>
            <a:ext cx="9935633" cy="574516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733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814917" y="3422651"/>
            <a:ext cx="113770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833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3609975"/>
            <a:ext cx="9935632" cy="49244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lang="en-GB" sz="3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17033" y="2727489"/>
            <a:ext cx="9935633" cy="574516"/>
          </a:xfr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733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814917" y="3422651"/>
            <a:ext cx="113770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007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814918" y="1376363"/>
            <a:ext cx="11042649" cy="4860925"/>
          </a:xfr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567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lang="en-GB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None/>
              <a:tabLst>
                <a:tab pos="1650959" algn="l"/>
              </a:tabLst>
            </a:pPr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817035" y="1824375"/>
            <a:ext cx="11040533" cy="4412913"/>
          </a:xfrm>
          <a:prstGeom prst="rect">
            <a:avLst/>
          </a:prstGeom>
        </p:spPr>
        <p:txBody>
          <a:bodyPr/>
          <a:lstStyle>
            <a:lvl1pPr>
              <a:def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213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lang="en-US" sz="1867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marL="357708" lvl="0" indent="-3577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1650959" algn="l"/>
              </a:tabLst>
            </a:pPr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2" name="Textfeld 1"/>
          <p:cNvSpPr txBox="1"/>
          <p:nvPr userDrawn="1"/>
        </p:nvSpPr>
        <p:spPr>
          <a:xfrm rot="16200000">
            <a:off x="10638051" y="4988075"/>
            <a:ext cx="2832315" cy="290231"/>
          </a:xfrm>
          <a:prstGeom prst="rect">
            <a:avLst/>
          </a:prstGeom>
          <a:noFill/>
        </p:spPr>
        <p:txBody>
          <a:bodyPr wrap="square" lIns="120000" tIns="62400" rIns="120000" bIns="62400" rtlCol="0" anchor="ctr">
            <a:spAutoFit/>
          </a:bodyPr>
          <a:lstStyle/>
          <a:p>
            <a:r>
              <a:rPr lang="de-CH" sz="10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MA-M_RIV-CH-0104-1_04_2020_EN</a:t>
            </a:r>
            <a:endParaRPr lang="de-DE" sz="10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52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817032" y="1376773"/>
            <a:ext cx="5376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480640" y="1376773"/>
            <a:ext cx="5376000" cy="48605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74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0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817032" y="1825200"/>
            <a:ext cx="5376000" cy="44120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 hasCustomPrompt="1"/>
          </p:nvPr>
        </p:nvSpPr>
        <p:spPr>
          <a:xfrm>
            <a:off x="6480640" y="1825200"/>
            <a:ext cx="5376000" cy="44120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69173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82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6863752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222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816001" y="1376773"/>
            <a:ext cx="11041567" cy="4860516"/>
          </a:xfrm>
        </p:spPr>
        <p:txBody>
          <a:bodyPr/>
          <a:lstStyle>
            <a:lvl1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7486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 hasCustomPrompt="1"/>
          </p:nvPr>
        </p:nvSpPr>
        <p:spPr>
          <a:xfrm>
            <a:off x="816001" y="1825200"/>
            <a:ext cx="11041567" cy="4365288"/>
          </a:xfrm>
        </p:spPr>
        <p:txBody>
          <a:bodyPr/>
          <a:lstStyle>
            <a:lvl1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193085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817033" y="3744000"/>
            <a:ext cx="11040535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814918" y="1376773"/>
            <a:ext cx="11042649" cy="2268537"/>
          </a:xfrm>
        </p:spPr>
        <p:txBody>
          <a:bodyPr/>
          <a:lstStyle>
            <a:lvl1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3451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817033" y="3744000"/>
            <a:ext cx="11040535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814918" y="1825200"/>
            <a:ext cx="11042649" cy="1763712"/>
          </a:xfrm>
        </p:spPr>
        <p:txBody>
          <a:bodyPr/>
          <a:lstStyle>
            <a:lvl1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142394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817033" y="1376773"/>
            <a:ext cx="11040535" cy="226859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814918" y="3744000"/>
            <a:ext cx="11042649" cy="2493288"/>
          </a:xfrm>
        </p:spPr>
        <p:txBody>
          <a:bodyPr/>
          <a:lstStyle>
            <a:lvl1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55320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text</a:t>
            </a:r>
            <a:endParaRPr lang="en-GB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817033" y="1825201"/>
            <a:ext cx="11040535" cy="1764121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 hasCustomPrompt="1"/>
          </p:nvPr>
        </p:nvSpPr>
        <p:spPr>
          <a:xfrm>
            <a:off x="814918" y="3744000"/>
            <a:ext cx="11042649" cy="2493288"/>
          </a:xfrm>
        </p:spPr>
        <p:txBody>
          <a:bodyPr/>
          <a:lstStyle>
            <a:lvl1pPr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noProof="0" dirty="0"/>
              <a:t>C</a:t>
            </a:r>
            <a:r>
              <a:rPr lang="en-US" noProof="0" dirty="0"/>
              <a:t>lick on the icon</a:t>
            </a:r>
            <a:r>
              <a:rPr lang="hu-HU" noProof="0" dirty="0"/>
              <a:t> t</a:t>
            </a:r>
            <a:r>
              <a:rPr lang="en-US" noProof="0" dirty="0"/>
              <a:t>o insert a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1394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759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817033" y="3744000"/>
            <a:ext cx="11040535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817033" y="1376773"/>
            <a:ext cx="11040535" cy="226981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5313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817033" y="3744000"/>
            <a:ext cx="11040535" cy="24932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817033" y="1825201"/>
            <a:ext cx="11040535" cy="17637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17035" y="1376774"/>
            <a:ext cx="11040533" cy="3963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Font typeface="Wingdings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226875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B9294-512E-42FA-989C-E3710C440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88019" y="6509985"/>
            <a:ext cx="1625600" cy="244135"/>
          </a:xfrm>
          <a:prstGeom prst="rect">
            <a:avLst/>
          </a:prstGeom>
        </p:spPr>
        <p:txBody>
          <a:bodyPr/>
          <a:lstStyle>
            <a:lvl1pPr algn="ctr">
              <a:defRPr sz="1100" b="0" i="0"/>
            </a:lvl1pPr>
          </a:lstStyle>
          <a:p>
            <a:pPr>
              <a:defRPr/>
            </a:pPr>
            <a:fld id="{E3D7679D-4CEE-4A2B-B5DA-DE267311BC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 rot="16200000">
            <a:off x="10533940" y="4716353"/>
            <a:ext cx="3024336" cy="290231"/>
          </a:xfrm>
          <a:prstGeom prst="rect">
            <a:avLst/>
          </a:prstGeom>
          <a:noFill/>
        </p:spPr>
        <p:txBody>
          <a:bodyPr wrap="square" lIns="120000" tIns="62400" rIns="120000" bIns="62400" rtlCol="0" anchor="ctr">
            <a:spAutoFit/>
          </a:bodyPr>
          <a:lstStyle/>
          <a:p>
            <a:r>
              <a:rPr lang="de-CH" sz="10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MA-M_RIV-CH-0104-1_04_2020_EN</a:t>
            </a:r>
            <a:endParaRPr lang="de-DE" sz="10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1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16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23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52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F55F39C7-22B4-824F-8808-89F04632712B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935E2978-6BC6-6B4B-B1E7-C53923D94C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pic>
        <p:nvPicPr>
          <p:cNvPr id="7" name="Imag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59" y="1892830"/>
            <a:ext cx="6902728" cy="46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7140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sx="1000" sy="1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noProof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6304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45543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10" name="Image 9" descr="CHUV_Simple_RV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61888" y="6447992"/>
            <a:ext cx="558913" cy="288000"/>
          </a:xfrm>
          <a:prstGeom prst="rect">
            <a:avLst/>
          </a:prstGeom>
        </p:spPr>
      </p:pic>
      <p:pic>
        <p:nvPicPr>
          <p:cNvPr id="11" name="Image 10" descr="Vaud_noi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2000" y="6033324"/>
            <a:ext cx="223520" cy="539497"/>
          </a:xfrm>
          <a:prstGeom prst="rect">
            <a:avLst/>
          </a:prstGeom>
        </p:spPr>
      </p:pic>
      <p:pic>
        <p:nvPicPr>
          <p:cNvPr id="12" name="Image 11" descr="Vaud_noi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2000" y="6033324"/>
            <a:ext cx="223520" cy="53949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518081" y="6428217"/>
            <a:ext cx="355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d’Angiologie - </a:t>
            </a:r>
          </a:p>
        </p:txBody>
      </p:sp>
    </p:spTree>
    <p:extLst>
      <p:ext uri="{BB962C8B-B14F-4D97-AF65-F5344CB8AC3E}">
        <p14:creationId xmlns:p14="http://schemas.microsoft.com/office/powerpoint/2010/main" val="7147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4000" b="1" kern="1200">
          <a:solidFill>
            <a:srgbClr val="FF00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16001" y="518325"/>
            <a:ext cx="11041567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4918" y="1376474"/>
            <a:ext cx="11042649" cy="48608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28115" lvl="1" indent="-3682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Symbol" panose="05050102010706020507" pitchFamily="18" charset="2"/>
              <a:buChar char=""/>
              <a:tabLst>
                <a:tab pos="1650959" algn="l"/>
              </a:tabLst>
            </a:pPr>
            <a:r>
              <a:rPr lang="en-US" dirty="0"/>
              <a:t>Second level</a:t>
            </a:r>
          </a:p>
          <a:p>
            <a:pPr marL="1113339" lvl="2" indent="-383108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–"/>
              <a:tabLst>
                <a:tab pos="1650959" algn="l"/>
              </a:tabLst>
            </a:pPr>
            <a:r>
              <a:rPr lang="en-US" dirty="0"/>
              <a:t>Third level</a:t>
            </a:r>
          </a:p>
          <a:p>
            <a:pPr marL="1471047" lvl="3" indent="-355591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–"/>
              <a:tabLst>
                <a:tab pos="1650959" algn="l"/>
              </a:tabLst>
            </a:pPr>
            <a:r>
              <a:rPr lang="en-US" dirty="0"/>
              <a:t>Fourth level</a:t>
            </a:r>
          </a:p>
        </p:txBody>
      </p:sp>
      <p:sp>
        <p:nvSpPr>
          <p:cNvPr id="5" name="Line 38"/>
          <p:cNvSpPr>
            <a:spLocks noChangeShapeType="1"/>
          </p:cNvSpPr>
          <p:nvPr/>
        </p:nvSpPr>
        <p:spPr bwMode="auto">
          <a:xfrm flipV="1">
            <a:off x="814917" y="1052737"/>
            <a:ext cx="11377083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16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200" b="0" noProof="0" dirty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 b="1">
          <a:solidFill>
            <a:schemeClr val="bg2"/>
          </a:solidFill>
          <a:latin typeface="Arial" charset="0"/>
        </a:defRPr>
      </a:lvl9pPr>
    </p:titleStyle>
    <p:bodyStyle>
      <a:lvl1pPr marL="357708" indent="-35770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SzPct val="80000"/>
        <a:buFont typeface="Wingdings" panose="05000000000000000000" pitchFamily="2" charset="2"/>
        <a:buChar char=""/>
        <a:tabLst>
          <a:tab pos="1650959" algn="l"/>
        </a:tabLst>
        <a:defRPr lang="en-US" sz="24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28115" indent="-36829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1650959" algn="l"/>
        </a:tabLst>
        <a:defRPr lang="en-US" sz="2133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13339" indent="-383108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1650959" algn="l"/>
        </a:tabLst>
        <a:defRPr lang="en-US" sz="1867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471047" indent="-355591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650959" algn="l"/>
        </a:tabLst>
        <a:defRPr lang="en-US" sz="1867" dirty="0" smtClean="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816055" indent="-380990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2133" baseline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3464897" indent="-31960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650959" algn="l"/>
        </a:tabLst>
        <a:defRPr sz="2133">
          <a:solidFill>
            <a:schemeClr val="tx1"/>
          </a:solidFill>
          <a:latin typeface="+mn-lt"/>
        </a:defRPr>
      </a:lvl6pPr>
      <a:lvl7pPr marL="4074482" indent="-31960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650959" algn="l"/>
        </a:tabLst>
        <a:defRPr sz="2133">
          <a:solidFill>
            <a:schemeClr val="tx1"/>
          </a:solidFill>
          <a:latin typeface="+mn-lt"/>
        </a:defRPr>
      </a:lvl7pPr>
      <a:lvl8pPr marL="4684067" indent="-31960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650959" algn="l"/>
        </a:tabLst>
        <a:defRPr sz="2133">
          <a:solidFill>
            <a:schemeClr val="tx1"/>
          </a:solidFill>
          <a:latin typeface="+mn-lt"/>
        </a:defRPr>
      </a:lvl8pPr>
      <a:lvl9pPr marL="5293652" indent="-31960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1650959" algn="l"/>
        </a:tabLst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8D569-58AF-9A4C-A565-04A3A32D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92660"/>
            <a:ext cx="10972800" cy="1536340"/>
          </a:xfrm>
        </p:spPr>
        <p:txBody>
          <a:bodyPr/>
          <a:lstStyle/>
          <a:p>
            <a:r>
              <a:rPr lang="fr-CH" sz="5400" dirty="0"/>
              <a:t>«Prévenir en patientant»</a:t>
            </a:r>
            <a:br>
              <a:rPr lang="fr-CH" sz="5400" dirty="0"/>
            </a:br>
            <a:r>
              <a:rPr lang="fr-CH" sz="3600" b="0" i="1" dirty="0">
                <a:solidFill>
                  <a:schemeClr val="tx1"/>
                </a:solidFill>
              </a:rPr>
              <a:t>Projet – Catégorie Action</a:t>
            </a:r>
            <a:endParaRPr lang="fr-FR" sz="60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E8ECA07-D512-1DDE-C2AF-78C219F6B1F6}"/>
              </a:ext>
            </a:extLst>
          </p:cNvPr>
          <p:cNvSpPr/>
          <p:nvPr/>
        </p:nvSpPr>
        <p:spPr>
          <a:xfrm>
            <a:off x="8363951" y="3756575"/>
            <a:ext cx="3361756" cy="169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it-IT" sz="2667" b="1" dirty="0">
                <a:solidFill>
                  <a:prstClr val="black"/>
                </a:solidFill>
                <a:latin typeface="Calibri" panose="020F0502020204030204"/>
                <a:ea typeface="Comic Sans MS" charset="0"/>
                <a:cs typeface="Comic Sans MS" charset="0"/>
              </a:rPr>
              <a:t>Enrica Porceddu</a:t>
            </a:r>
          </a:p>
          <a:p>
            <a:pPr algn="ctr" defTabSz="1219170">
              <a:defRPr/>
            </a:pPr>
            <a:r>
              <a:rPr lang="fr-FR" sz="2133" i="1" dirty="0">
                <a:solidFill>
                  <a:srgbClr val="2D2829"/>
                </a:solidFill>
                <a:latin typeface="Calibri" panose="020F0502020204030204"/>
                <a:ea typeface="Comic Sans MS" charset="0"/>
                <a:cs typeface="Comic Sans MS" charset="0"/>
              </a:rPr>
              <a:t>Cheffe de Clinique</a:t>
            </a:r>
          </a:p>
          <a:p>
            <a:pPr algn="ctr" defTabSz="1219170">
              <a:defRPr/>
            </a:pPr>
            <a:r>
              <a:rPr lang="fr-FR" sz="2133" i="1" dirty="0">
                <a:solidFill>
                  <a:srgbClr val="2D2829"/>
                </a:solidFill>
                <a:latin typeface="Calibri" panose="020F0502020204030204"/>
                <a:ea typeface="Comic Sans MS" charset="0"/>
                <a:cs typeface="Comic Sans MS" charset="0"/>
              </a:rPr>
              <a:t>Service d’Angiologie</a:t>
            </a:r>
          </a:p>
          <a:p>
            <a:pPr algn="ctr" defTabSz="1219170">
              <a:defRPr/>
            </a:pPr>
            <a:r>
              <a:rPr lang="fr-FR" sz="2133" i="1" dirty="0">
                <a:solidFill>
                  <a:srgbClr val="2D2829"/>
                </a:solidFill>
                <a:latin typeface="Calibri" panose="020F0502020204030204"/>
                <a:ea typeface="Comic Sans MS" charset="0"/>
                <a:cs typeface="Comic Sans MS" charset="0"/>
              </a:rPr>
              <a:t>CHUV, Lausanne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E172E2-34A2-71C2-16CD-966E4B8C3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6" y="5776857"/>
            <a:ext cx="3591426" cy="7906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EDFEAC-DE94-335B-AA4B-DFBA166B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070" y="259964"/>
            <a:ext cx="4338918" cy="9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6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9A757-E474-1C54-4523-27D6ACE3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132"/>
            <a:ext cx="10972800" cy="1143000"/>
          </a:xfrm>
        </p:spPr>
        <p:txBody>
          <a:bodyPr/>
          <a:lstStyle/>
          <a:p>
            <a:r>
              <a:rPr lang="fr-CH" dirty="0"/>
              <a:t>Contexte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72B223-335F-F4C1-6779-1223EF4DA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898" y="71132"/>
            <a:ext cx="3219899" cy="724001"/>
          </a:xfrm>
          <a:prstGeom prst="rect">
            <a:avLst/>
          </a:prstGeom>
        </p:spPr>
      </p:pic>
      <p:pic>
        <p:nvPicPr>
          <p:cNvPr id="1026" name="Picture 2" descr="Image générée">
            <a:extLst>
              <a:ext uri="{FF2B5EF4-FFF2-40B4-BE49-F238E27FC236}">
                <a16:creationId xmlns:a16="http://schemas.microsoft.com/office/drawing/2014/main" id="{64B90DE3-213D-3082-9FEC-5D05456C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3" y="1085935"/>
            <a:ext cx="7029195" cy="46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9D460FB-28BF-EC09-7AE5-25A5ADBD5B7C}"/>
              </a:ext>
            </a:extLst>
          </p:cNvPr>
          <p:cNvSpPr txBox="1"/>
          <p:nvPr/>
        </p:nvSpPr>
        <p:spPr>
          <a:xfrm>
            <a:off x="8280555" y="1570029"/>
            <a:ext cx="3912308" cy="3356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H" sz="2400" dirty="0"/>
              <a:t>Le temps d’attente avant une</a:t>
            </a:r>
          </a:p>
          <a:p>
            <a:pPr>
              <a:lnSpc>
                <a:spcPct val="150000"/>
              </a:lnSpc>
            </a:pPr>
            <a:r>
              <a:rPr lang="fr-CH" sz="2400" dirty="0"/>
              <a:t>consultation ambulatoire est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H" sz="2400" dirty="0"/>
              <a:t>souvent un moment inactif</a:t>
            </a:r>
          </a:p>
          <a:p>
            <a:pPr marL="0" indent="0">
              <a:lnSpc>
                <a:spcPct val="150000"/>
              </a:lnSpc>
              <a:buNone/>
            </a:pPr>
            <a:endParaRPr lang="fr-CH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fr-CH" sz="2400" dirty="0"/>
              <a:t>Toutefois..</a:t>
            </a:r>
          </a:p>
          <a:p>
            <a:pPr algn="ctr">
              <a:lnSpc>
                <a:spcPct val="150000"/>
              </a:lnSpc>
            </a:pPr>
            <a:r>
              <a:rPr lang="fr-CH" sz="2400" dirty="0"/>
              <a:t>⏳ </a:t>
            </a:r>
            <a:r>
              <a:rPr lang="fr-CH" sz="2400" b="1" dirty="0"/>
              <a:t>Temps = opportunité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35168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4897-481D-6EB1-E9B5-6092210FF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BE4F8-3A5B-AC62-95ED-188731EB6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132"/>
            <a:ext cx="10972800" cy="1143000"/>
          </a:xfrm>
        </p:spPr>
        <p:txBody>
          <a:bodyPr/>
          <a:lstStyle/>
          <a:p>
            <a:r>
              <a:rPr lang="fr-CH" dirty="0"/>
              <a:t>Objectif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63CC06-4F3F-B497-00F2-E3E2531C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9746" y="1344876"/>
            <a:ext cx="4233051" cy="4757875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Transformer la salle d’attente en espace éducatif pour la prévention cardiovasculaire avec: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sz="2800" b="1" dirty="0"/>
              <a:t>🎥 Vidéos pédagogiques</a:t>
            </a:r>
          </a:p>
          <a:p>
            <a:pPr marL="0" indent="0">
              <a:buNone/>
            </a:pPr>
            <a:r>
              <a:rPr lang="fr-CH" sz="2800" b="1" dirty="0"/>
              <a:t>📱 Quiz interactifs </a:t>
            </a:r>
          </a:p>
          <a:p>
            <a:pPr marL="0" indent="0">
              <a:buNone/>
            </a:pPr>
            <a:r>
              <a:rPr lang="fr-CH" sz="2800" dirty="0"/>
              <a:t>📑 </a:t>
            </a:r>
            <a:r>
              <a:rPr lang="fr-CH" sz="2800" b="1" dirty="0"/>
              <a:t>Brochures</a:t>
            </a:r>
          </a:p>
          <a:p>
            <a:pPr marL="0" indent="0">
              <a:buNone/>
            </a:pPr>
            <a:endParaRPr lang="fr-CH" dirty="0"/>
          </a:p>
          <a:p>
            <a:endParaRPr lang="fr-CH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C2B73F-E2A8-FD1D-4AB5-E0E3A720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898" y="71132"/>
            <a:ext cx="3219899" cy="724001"/>
          </a:xfrm>
          <a:prstGeom prst="rect">
            <a:avLst/>
          </a:prstGeom>
        </p:spPr>
      </p:pic>
      <p:pic>
        <p:nvPicPr>
          <p:cNvPr id="2054" name="Picture 6" descr="Image générée">
            <a:extLst>
              <a:ext uri="{FF2B5EF4-FFF2-40B4-BE49-F238E27FC236}">
                <a16:creationId xmlns:a16="http://schemas.microsoft.com/office/drawing/2014/main" id="{F3142198-EC9D-9BA1-CC0D-E0ECD73A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84" y="1344876"/>
            <a:ext cx="6736977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57F24-C8EB-CCE7-7E69-7159A0B75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FAD94-5B71-65CE-1EA8-F3BA105C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1132"/>
            <a:ext cx="10972800" cy="1143000"/>
          </a:xfrm>
        </p:spPr>
        <p:txBody>
          <a:bodyPr/>
          <a:lstStyle/>
          <a:p>
            <a:r>
              <a:rPr lang="fr-CH" dirty="0"/>
              <a:t>Perspectives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7E458-4D90-24BC-3DC5-C2A1CD0B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53" y="1214132"/>
            <a:ext cx="11937291" cy="4757875"/>
          </a:xfrm>
        </p:spPr>
        <p:txBody>
          <a:bodyPr/>
          <a:lstStyle/>
          <a:p>
            <a:r>
              <a:rPr lang="fr-CH" dirty="0"/>
              <a:t>📱 Les quiz via QR code permettront de mesurer l’amélioration des connaissances des patients sur les facteurs de risque cardiovasculaires en répétant les quiz à distance</a:t>
            </a:r>
          </a:p>
          <a:p>
            <a:endParaRPr lang="fr-CH" sz="900" dirty="0"/>
          </a:p>
          <a:p>
            <a:r>
              <a:rPr lang="fr-CH" dirty="0"/>
              <a:t>👥 Le nombre de patients exposés chaque mois permettra d’évaluer la portée de l’action</a:t>
            </a:r>
          </a:p>
          <a:p>
            <a:endParaRPr lang="fr-CH" sz="900" dirty="0"/>
          </a:p>
          <a:p>
            <a:r>
              <a:rPr lang="fr-CH" dirty="0"/>
              <a:t>💊 Le taux d’adhésion aux recommandations médicales sera suivi à travers les dossiers patients et les retours des soignants</a:t>
            </a:r>
          </a:p>
          <a:p>
            <a:endParaRPr lang="fr-CH" sz="900" dirty="0"/>
          </a:p>
          <a:p>
            <a:r>
              <a:rPr lang="fr-CH" dirty="0"/>
              <a:t>🗣️ Les retours qualitatifs des patients et des professionnels, à travers des questionnaires, permettront d’évaluer l’utilité perçue du dispositif</a:t>
            </a:r>
            <a:endParaRPr lang="fr-CH" sz="900" dirty="0"/>
          </a:p>
          <a:p>
            <a:r>
              <a:rPr lang="fr-CH" dirty="0"/>
              <a:t>🔄 Un critère clé de succès sera la possibilité de reproduire et d’élargir ce dispositif à d’autres services ou spécialités du CHUV.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7CF9FC-B4DC-6A8F-864F-D6D9A74B2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898" y="71132"/>
            <a:ext cx="3219899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5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albero, aria aperta, cielo, dipinto&#10;&#10;Descrizione generata automaticamente">
            <a:extLst>
              <a:ext uri="{FF2B5EF4-FFF2-40B4-BE49-F238E27FC236}">
                <a16:creationId xmlns:a16="http://schemas.microsoft.com/office/drawing/2014/main" id="{4B583ACF-9AA5-675F-AFB8-880C2D7F1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5" y="0"/>
            <a:ext cx="6858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089632-5437-BF03-AF09-592ACE5FD919}"/>
              </a:ext>
            </a:extLst>
          </p:cNvPr>
          <p:cNvSpPr txBox="1"/>
          <p:nvPr/>
        </p:nvSpPr>
        <p:spPr>
          <a:xfrm>
            <a:off x="7647215" y="2644170"/>
            <a:ext cx="4131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/>
              <a:t>Merci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D14815-AB6A-B311-0252-13DA7E60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45" y="236084"/>
            <a:ext cx="3219899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2346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_CHUV_New" id="{10201C64-676D-A94B-84BE-D01BFABF749F}" vid="{19466A18-DB97-F24B-8DEB-3FFEB0420AAE}"/>
    </a:ext>
  </a:extLst>
</a:theme>
</file>

<file path=ppt/theme/theme2.xml><?xml version="1.0" encoding="utf-8"?>
<a:theme xmlns:a="http://schemas.openxmlformats.org/drawingml/2006/main" name="Alatri.potx_16_9-bis">
  <a:themeElements>
    <a:clrScheme name="CHUV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009933"/>
      </a:accent4>
      <a:accent5>
        <a:srgbClr val="604878"/>
      </a:accent5>
      <a:accent6>
        <a:srgbClr val="C19859"/>
      </a:accent6>
      <a:hlink>
        <a:srgbClr val="009933"/>
      </a:hlink>
      <a:folHlink>
        <a:srgbClr val="F07F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_CHUV_New" id="{10201C64-676D-A94B-84BE-D01BFABF749F}" vid="{37326C6C-19E5-D340-8563-BA9BE1C9F3C5}"/>
    </a:ext>
  </a:extLst>
</a:theme>
</file>

<file path=ppt/theme/theme3.xml><?xml version="1.0" encoding="utf-8"?>
<a:theme xmlns:a="http://schemas.openxmlformats.org/drawingml/2006/main" name="Scientific_Slide_Template_template">
  <a:themeElements>
    <a:clrScheme name="Scientific colours 2016">
      <a:dk1>
        <a:srgbClr val="000000"/>
      </a:dk1>
      <a:lt1>
        <a:srgbClr val="FFFFFF"/>
      </a:lt1>
      <a:dk2>
        <a:srgbClr val="A3B8E0"/>
      </a:dk2>
      <a:lt2>
        <a:srgbClr val="3961AC"/>
      </a:lt2>
      <a:accent1>
        <a:srgbClr val="726F69"/>
      </a:accent1>
      <a:accent2>
        <a:srgbClr val="D5D4D2"/>
      </a:accent2>
      <a:accent3>
        <a:srgbClr val="6689CC"/>
      </a:accent3>
      <a:accent4>
        <a:srgbClr val="6F3130"/>
      </a:accent4>
      <a:accent5>
        <a:srgbClr val="C00000"/>
      </a:accent5>
      <a:accent6>
        <a:srgbClr val="FF0000"/>
      </a:accent6>
      <a:hlink>
        <a:srgbClr val="595959"/>
      </a:hlink>
      <a:folHlink>
        <a:srgbClr val="7F7F7F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0525 Rivaroxaban Scientific Slide Template - Long 16-9 format - Final.potx" id="{0E81B845-64BB-485F-AA27-042C767E9ECE}" vid="{7FFB43A2-6F42-43FA-BA01-06A3198C7058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169</Words>
  <Application>Microsoft Office PowerPoint</Application>
  <PresentationFormat>Grand écran</PresentationFormat>
  <Paragraphs>31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Wingdings</vt:lpstr>
      <vt:lpstr>Personalizza struttura</vt:lpstr>
      <vt:lpstr>Alatri.potx_16_9-bis</vt:lpstr>
      <vt:lpstr>Scientific_Slide_Template_template</vt:lpstr>
      <vt:lpstr>«Prévenir en patientant» Projet – Catégorie Action</vt:lpstr>
      <vt:lpstr>Contexte</vt:lpstr>
      <vt:lpstr>Objectif</vt:lpstr>
      <vt:lpstr>Perspectives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Ischémie critique des membres:  quelle est le meilleure traitement médicamenteux post-opératoire?</dc:title>
  <dc:creator>Microsoft Office User</dc:creator>
  <cp:lastModifiedBy>Juillard Anne-Sophie</cp:lastModifiedBy>
  <cp:revision>161</cp:revision>
  <dcterms:created xsi:type="dcterms:W3CDTF">2023-09-25T08:05:59Z</dcterms:created>
  <dcterms:modified xsi:type="dcterms:W3CDTF">2025-09-25T11:14:52Z</dcterms:modified>
</cp:coreProperties>
</file>