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00" r:id="rId2"/>
    <p:sldId id="597" r:id="rId3"/>
    <p:sldId id="618" r:id="rId4"/>
    <p:sldId id="621" r:id="rId5"/>
    <p:sldId id="616" r:id="rId6"/>
    <p:sldId id="62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082"/>
    <a:srgbClr val="FB8C69"/>
    <a:srgbClr val="F0EBE9"/>
    <a:srgbClr val="4E4E72"/>
    <a:srgbClr val="48C1E1"/>
    <a:srgbClr val="2A9D8F"/>
    <a:srgbClr val="A688E1"/>
    <a:srgbClr val="FF0000"/>
    <a:srgbClr val="D9D9D9"/>
    <a:srgbClr val="FD5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17940F-8E10-2958-F60A-D2027657A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FA7D670-1BD4-C851-F9E8-A67D8853F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BAEBB0-0700-F563-B754-CB5F2D9CD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E11B-D996-43F1-B75A-E18F752C2203}" type="datetimeFigureOut">
              <a:rPr lang="fr-CH" smtClean="0"/>
              <a:t>23.09.2025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EF72DE-BE38-6BC5-CAE9-ADA9509F9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7D2B1F-6393-5106-C55D-1F1D51B62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8A77-2814-470F-AA26-C5066BF31A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88618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02DAE0-F3DA-FBC0-B98B-A5123E80A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B480ABE-F3CB-8893-E21F-C2B023631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0221A5-7360-DF80-2F87-633A32A53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E11B-D996-43F1-B75A-E18F752C2203}" type="datetimeFigureOut">
              <a:rPr lang="fr-CH" smtClean="0"/>
              <a:t>23.09.2025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08BED6-9E7E-5AC3-B9EA-5FDC6557C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9522B4-B5BC-C3E3-600C-9C850D191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8A77-2814-470F-AA26-C5066BF31A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59397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E0EE5C2-0881-68D6-504E-181E555CD8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D2557BB-67AB-1CE6-1437-41A7EBD2E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96D10B-16EB-E6DA-AC77-83ED9D1CB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E11B-D996-43F1-B75A-E18F752C2203}" type="datetimeFigureOut">
              <a:rPr lang="fr-CH" smtClean="0"/>
              <a:t>23.09.2025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0BAB2E-D0F9-8F89-2A77-4F5F0AABA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098392-51E7-81C3-6FC8-F321552ED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8A77-2814-470F-AA26-C5066BF31A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9188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3310CE-920E-22B0-A3DC-953A46928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C480BD-3270-B3E9-D9E6-07A580BAD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838814-7232-82C0-C51C-C1AD44E68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E11B-D996-43F1-B75A-E18F752C2203}" type="datetimeFigureOut">
              <a:rPr lang="fr-CH" smtClean="0"/>
              <a:t>23.09.2025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1CAE56-C72A-F055-359A-BDE8A0053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85946F-C322-3499-A7A4-FFF81DF40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8A77-2814-470F-AA26-C5066BF31A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7905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BB592E-7DBD-F6E3-D677-59F1355A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C9258F-8E7D-B21C-9586-F3736F842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C333E6-0A81-1728-852E-24EFE5A44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E11B-D996-43F1-B75A-E18F752C2203}" type="datetimeFigureOut">
              <a:rPr lang="fr-CH" smtClean="0"/>
              <a:t>23.09.2025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678172-541D-8C80-8CB0-170FE5678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7BAA1B-4DC6-BFBE-5E84-12C5970D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8A77-2814-470F-AA26-C5066BF31A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1450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A950B0-8A4A-05B9-762F-13036619E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E48D78-D45D-B614-4155-8071D5BC97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C62E13E-BAA2-C2FD-1F96-5250EB963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1BD624-C756-F552-392E-6CE8D0510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E11B-D996-43F1-B75A-E18F752C2203}" type="datetimeFigureOut">
              <a:rPr lang="fr-CH" smtClean="0"/>
              <a:t>23.09.2025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3DFD80-C06C-7E75-AD8D-E9FFB4B6C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175B47-7A16-787F-5CDC-9B25D433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8A77-2814-470F-AA26-C5066BF31A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7622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675EA3-D1EC-7552-9129-992D519F4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B65CF5-22C5-A63F-3DC0-CD175F653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4F2356A-BDB1-C917-7BA4-520929A44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514E354-070A-E353-8BB6-EBB527DBD3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63BC83E-B039-5206-4A0E-077ABEBE0E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4C9C773-56D8-0EFC-69DF-F3EF431AE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E11B-D996-43F1-B75A-E18F752C2203}" type="datetimeFigureOut">
              <a:rPr lang="fr-CH" smtClean="0"/>
              <a:t>23.09.2025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4D90EF5-53B9-61CA-D01F-ACEC5D3A4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4AE4E85-69FC-A096-38A8-3431A10CC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8A77-2814-470F-AA26-C5066BF31A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0739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915B6A-D8E7-A0F7-07F8-A189BB699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D3E3148-E3CE-2C9D-9D57-D7782C147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E11B-D996-43F1-B75A-E18F752C2203}" type="datetimeFigureOut">
              <a:rPr lang="fr-CH" smtClean="0"/>
              <a:t>23.09.2025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58433AB-B1A9-8B0B-69C0-A7578D573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B9650AA-7D6B-DC2A-A7A4-5380341F1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8A77-2814-470F-AA26-C5066BF31A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7626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1361DDA-8CE0-DFEB-047C-D42ADF274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E11B-D996-43F1-B75A-E18F752C2203}" type="datetimeFigureOut">
              <a:rPr lang="fr-CH" smtClean="0"/>
              <a:t>23.09.2025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FE3F604-029D-4762-C25F-F96397AC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37447A-F4BD-F9FF-4D16-BC748A29D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8A77-2814-470F-AA26-C5066BF31A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6558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C5BBEF-9C67-CA6C-C837-D2E71BCCD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24011D-30CE-EE8A-9DAF-4D990215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649DA1-B7BC-56A9-3391-6EB0038BC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B38118-4EA2-EACD-FAB5-590F497F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E11B-D996-43F1-B75A-E18F752C2203}" type="datetimeFigureOut">
              <a:rPr lang="fr-CH" smtClean="0"/>
              <a:t>23.09.2025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BDA292-B0F9-EE82-A50D-DE40C3641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E178D3-1C10-F1F7-F539-3B628A90C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8A77-2814-470F-AA26-C5066BF31A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89642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75AAB3-46BC-2658-AA27-09C1861E2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E981689-1AF4-4222-B88B-88E252F035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9DFA281-0909-D047-BB8E-A42FF3814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7E7DC-0BDC-666E-E445-FD6DD72E7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E11B-D996-43F1-B75A-E18F752C2203}" type="datetimeFigureOut">
              <a:rPr lang="fr-CH" smtClean="0"/>
              <a:t>23.09.2025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04E6FF-15D6-2570-76CE-80AD6F12F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390310-AC81-FDC6-48F3-A29554D63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8A77-2814-470F-AA26-C5066BF31A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9130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01A11DB-5246-0332-7DE0-FD08DE78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ED829E-1ED3-2348-455C-B6AFA61EE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BF1171-5F16-E060-A94B-7F12C7F390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11E11B-D996-43F1-B75A-E18F752C2203}" type="datetimeFigureOut">
              <a:rPr lang="fr-CH" smtClean="0"/>
              <a:t>23.09.2025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DE935A-59A5-2AA6-B429-D2E028B5A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9BF711-DA95-FE7C-305D-1B8191512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718A77-2814-470F-AA26-C5066BF31A5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0114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hyperlink" Target="mailto:fanny.simonnet@chuv.c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01E2D-01AF-C84B-A01D-1FA9D2319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Cerveau, jouet, jaune&#10;&#10;Description générée automatiquement">
            <a:extLst>
              <a:ext uri="{FF2B5EF4-FFF2-40B4-BE49-F238E27FC236}">
                <a16:creationId xmlns:a16="http://schemas.microsoft.com/office/drawing/2014/main" id="{54FC9E04-3B1B-46FF-2074-E6E02A029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5"/>
            <a:ext cx="12192000" cy="68683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7771B67-5BCD-4127-BC46-FD7A878AE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35" y="6204630"/>
            <a:ext cx="2249619" cy="4755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3F46F1-69DA-E6C6-A786-E85BB65CBE47}"/>
              </a:ext>
            </a:extLst>
          </p:cNvPr>
          <p:cNvSpPr/>
          <p:nvPr/>
        </p:nvSpPr>
        <p:spPr>
          <a:xfrm>
            <a:off x="6449697" y="2669517"/>
            <a:ext cx="5413051" cy="2132305"/>
          </a:xfrm>
          <a:prstGeom prst="rect">
            <a:avLst/>
          </a:prstGeom>
          <a:solidFill>
            <a:srgbClr val="FF8E69">
              <a:alpha val="82000"/>
            </a:srgbClr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6C765D-8E7F-B61D-930A-92E1887C7FCF}"/>
              </a:ext>
            </a:extLst>
          </p:cNvPr>
          <p:cNvSpPr/>
          <p:nvPr/>
        </p:nvSpPr>
        <p:spPr>
          <a:xfrm>
            <a:off x="6449700" y="413376"/>
            <a:ext cx="5413051" cy="2025451"/>
          </a:xfrm>
          <a:prstGeom prst="rect">
            <a:avLst/>
          </a:prstGeom>
          <a:solidFill>
            <a:srgbClr val="ED6C49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21CFDD3-29F5-0615-E696-6C251C05D598}"/>
              </a:ext>
            </a:extLst>
          </p:cNvPr>
          <p:cNvSpPr txBox="1"/>
          <p:nvPr/>
        </p:nvSpPr>
        <p:spPr>
          <a:xfrm>
            <a:off x="6403519" y="2814792"/>
            <a:ext cx="545922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Fanny SIMONNET</a:t>
            </a:r>
          </a:p>
          <a:p>
            <a:pPr algn="ctr"/>
            <a:r>
              <a:rPr lang="fr-CH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Infirmière Praticienne Spécialisée, Service de neurologie, Département des neurosciences cliniques, CHUV</a:t>
            </a:r>
          </a:p>
          <a:p>
            <a:pPr algn="ctr"/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Pr. Dr. </a:t>
            </a:r>
            <a:r>
              <a:rPr lang="fr-CH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fr-CH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Patrik MICHEL</a:t>
            </a:r>
          </a:p>
          <a:p>
            <a:pPr algn="ctr"/>
            <a:r>
              <a:rPr lang="fr-CH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Médecin chef du Centre </a:t>
            </a:r>
            <a:r>
              <a:rPr lang="fr-CH" sz="1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cérébrovasculaire</a:t>
            </a:r>
            <a:r>
              <a:rPr lang="fr-CH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CHUV, Service de neurologie, Département des neurosciences cliniques, CHUV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7F7E04D-8C04-956F-F87A-4A5634D69F1A}"/>
              </a:ext>
            </a:extLst>
          </p:cNvPr>
          <p:cNvSpPr txBox="1"/>
          <p:nvPr/>
        </p:nvSpPr>
        <p:spPr>
          <a:xfrm>
            <a:off x="6449699" y="442340"/>
            <a:ext cx="5413051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H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 post-AVC à 1 mois par une Infirmière Praticienne Spécialisée :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F97288F-C9F0-D34A-C3B7-7432CE06DF52}"/>
              </a:ext>
            </a:extLst>
          </p:cNvPr>
          <p:cNvSpPr txBox="1"/>
          <p:nvPr/>
        </p:nvSpPr>
        <p:spPr>
          <a:xfrm>
            <a:off x="6449698" y="1401000"/>
            <a:ext cx="5378822" cy="88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H" dirty="0">
                <a:solidFill>
                  <a:schemeClr val="bg1"/>
                </a:solidFill>
              </a:rPr>
              <a:t>Pour une </a:t>
            </a:r>
            <a:r>
              <a:rPr lang="fr-CH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prise en charge individualisée &amp; engagée en prévention secondaire des AVC</a:t>
            </a:r>
            <a:r>
              <a:rPr lang="fr-CH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78459C-3831-CDEA-FF8C-5EE91631FEB7}"/>
              </a:ext>
            </a:extLst>
          </p:cNvPr>
          <p:cNvSpPr/>
          <p:nvPr/>
        </p:nvSpPr>
        <p:spPr>
          <a:xfrm>
            <a:off x="6449697" y="5026970"/>
            <a:ext cx="5413051" cy="1417654"/>
          </a:xfrm>
          <a:prstGeom prst="rect">
            <a:avLst/>
          </a:prstGeom>
          <a:solidFill>
            <a:srgbClr val="FFB097">
              <a:alpha val="81961"/>
            </a:srgbClr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E78A56F-312E-653E-81A7-BDDC5DA4F63F}"/>
              </a:ext>
            </a:extLst>
          </p:cNvPr>
          <p:cNvSpPr txBox="1"/>
          <p:nvPr/>
        </p:nvSpPr>
        <p:spPr>
          <a:xfrm>
            <a:off x="6482687" y="5202994"/>
            <a:ext cx="5345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i="1" dirty="0">
                <a:solidFill>
                  <a:srgbClr val="EA50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Lausanne, le 02 octobre 2025</a:t>
            </a:r>
          </a:p>
        </p:txBody>
      </p:sp>
      <p:pic>
        <p:nvPicPr>
          <p:cNvPr id="6" name="Image 5" descr="Une image contenant Police, texte, Graphiqu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BEACACC3-5CF6-735B-96E4-BE8E48BBAF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842" y="5666561"/>
            <a:ext cx="2514885" cy="50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93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68CDC-0FB3-CC6A-EA99-AE614310C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FCA112-B4B5-8093-AFE7-28DED100ABF0}"/>
              </a:ext>
            </a:extLst>
          </p:cNvPr>
          <p:cNvSpPr/>
          <p:nvPr/>
        </p:nvSpPr>
        <p:spPr>
          <a:xfrm>
            <a:off x="0" y="0"/>
            <a:ext cx="12192000" cy="1141171"/>
          </a:xfrm>
          <a:prstGeom prst="rect">
            <a:avLst/>
          </a:prstGeom>
          <a:gradFill flip="none" rotWithShape="1">
            <a:gsLst>
              <a:gs pos="0">
                <a:srgbClr val="B30127"/>
              </a:gs>
              <a:gs pos="81000">
                <a:srgbClr val="FA8176"/>
              </a:gs>
              <a:gs pos="54000">
                <a:srgbClr val="E77DA5"/>
              </a:gs>
              <a:gs pos="25000">
                <a:srgbClr val="D03860"/>
              </a:gs>
              <a:gs pos="100000">
                <a:srgbClr val="FEAD4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E33C120C-FE83-10F0-0602-F9189DF8B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340" y="357488"/>
            <a:ext cx="2249619" cy="475529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12899DFE-27ED-76F4-6B5E-1CFC5874D4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838"/>
          <a:stretch/>
        </p:blipFill>
        <p:spPr>
          <a:xfrm>
            <a:off x="4568918" y="3071273"/>
            <a:ext cx="2685974" cy="22384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48E634-1BE0-5026-6E40-E7BB86009ADB}"/>
              </a:ext>
            </a:extLst>
          </p:cNvPr>
          <p:cNvSpPr/>
          <p:nvPr/>
        </p:nvSpPr>
        <p:spPr>
          <a:xfrm>
            <a:off x="182877" y="146304"/>
            <a:ext cx="6795823" cy="84856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13E9107-8892-0FD0-80BD-9DEB63D01C1E}"/>
              </a:ext>
            </a:extLst>
          </p:cNvPr>
          <p:cNvSpPr txBox="1"/>
          <p:nvPr/>
        </p:nvSpPr>
        <p:spPr>
          <a:xfrm>
            <a:off x="182879" y="339753"/>
            <a:ext cx="673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PROBLÉMATIQUE</a:t>
            </a:r>
            <a:endParaRPr lang="fr-CH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F9B57DB4-35AC-B05A-C331-ED4E4AE94550}"/>
              </a:ext>
            </a:extLst>
          </p:cNvPr>
          <p:cNvGrpSpPr/>
          <p:nvPr/>
        </p:nvGrpSpPr>
        <p:grpSpPr>
          <a:xfrm>
            <a:off x="1260756" y="1349610"/>
            <a:ext cx="3956711" cy="1674976"/>
            <a:chOff x="1260756" y="1349610"/>
            <a:chExt cx="3956711" cy="1674976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3C0125E9-A375-9D7F-8F56-7495F3BE2C35}"/>
                </a:ext>
              </a:extLst>
            </p:cNvPr>
            <p:cNvSpPr txBox="1"/>
            <p:nvPr/>
          </p:nvSpPr>
          <p:spPr>
            <a:xfrm>
              <a:off x="2190655" y="1737884"/>
              <a:ext cx="3026812" cy="958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CH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INCIDENCE</a:t>
              </a:r>
              <a:r>
                <a:rPr lang="fr-CH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fr-CH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20 000 </a:t>
              </a:r>
              <a:r>
                <a:rPr lang="fr-CH" sz="2000" dirty="0">
                  <a:latin typeface="Arial" panose="020B0604020202020204" pitchFamily="34" charset="0"/>
                  <a:cs typeface="Arial" panose="020B0604020202020204" pitchFamily="34" charset="0"/>
                </a:rPr>
                <a:t>personnes / an</a:t>
              </a:r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2C4318EE-46CB-EEE9-82D0-760935E5FCC9}"/>
                </a:ext>
              </a:extLst>
            </p:cNvPr>
            <p:cNvSpPr/>
            <p:nvPr/>
          </p:nvSpPr>
          <p:spPr>
            <a:xfrm>
              <a:off x="2190655" y="1582083"/>
              <a:ext cx="3026811" cy="144250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68A87BB6-9199-473D-BF15-E327CA800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0756" y="1349610"/>
              <a:ext cx="1455552" cy="776548"/>
            </a:xfrm>
            <a:prstGeom prst="rect">
              <a:avLst/>
            </a:prstGeom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90ADC81F-E073-F8BA-4E77-F99F37AA2E74}"/>
              </a:ext>
            </a:extLst>
          </p:cNvPr>
          <p:cNvGrpSpPr/>
          <p:nvPr/>
        </p:nvGrpSpPr>
        <p:grpSpPr>
          <a:xfrm>
            <a:off x="6817259" y="4531821"/>
            <a:ext cx="3893114" cy="2082335"/>
            <a:chOff x="6817259" y="4531821"/>
            <a:chExt cx="3893114" cy="2082335"/>
          </a:xfrm>
        </p:grpSpPr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EE50562C-F054-A5DD-663B-4F5161301BBF}"/>
                </a:ext>
              </a:extLst>
            </p:cNvPr>
            <p:cNvSpPr/>
            <p:nvPr/>
          </p:nvSpPr>
          <p:spPr>
            <a:xfrm>
              <a:off x="6924835" y="5171653"/>
              <a:ext cx="3026811" cy="1442503"/>
            </a:xfrm>
            <a:prstGeom prst="roundRect">
              <a:avLst/>
            </a:prstGeom>
            <a:noFill/>
            <a:ln w="28575">
              <a:solidFill>
                <a:srgbClr val="2A9D8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490D57C0-4F82-0A84-DF3F-A981B68AA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92317" y="4531821"/>
              <a:ext cx="1418056" cy="13288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34FBC597-4715-CAC4-D736-E1542EBED53F}"/>
                </a:ext>
              </a:extLst>
            </p:cNvPr>
            <p:cNvSpPr txBox="1"/>
            <p:nvPr/>
          </p:nvSpPr>
          <p:spPr>
            <a:xfrm>
              <a:off x="6817259" y="5275916"/>
              <a:ext cx="313325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CH" sz="2000" b="1" dirty="0">
                  <a:solidFill>
                    <a:srgbClr val="2A9D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TRAITEMENTS</a:t>
              </a:r>
              <a:r>
                <a:rPr lang="fr-CH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fr-CH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1/3</a:t>
              </a:r>
              <a:r>
                <a:rPr lang="fr-CH" sz="2000" dirty="0">
                  <a:latin typeface="Arial" panose="020B0604020202020204" pitchFamily="34" charset="0"/>
                  <a:cs typeface="Arial" panose="020B0604020202020204" pitchFamily="34" charset="0"/>
                </a:rPr>
                <a:t> patient:</a:t>
              </a:r>
            </a:p>
            <a:p>
              <a:pPr algn="ctr"/>
              <a:r>
                <a:rPr lang="fr-CH" sz="2000" dirty="0">
                  <a:latin typeface="Arial" panose="020B0604020202020204" pitchFamily="34" charset="0"/>
                  <a:cs typeface="Arial" panose="020B0604020202020204" pitchFamily="34" charset="0"/>
                </a:rPr>
                <a:t>Adhésion sous optimale</a:t>
              </a: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CFF717A6-8C65-5E6F-FCD3-84D42EF2D8E8}"/>
              </a:ext>
            </a:extLst>
          </p:cNvPr>
          <p:cNvGrpSpPr/>
          <p:nvPr/>
        </p:nvGrpSpPr>
        <p:grpSpPr>
          <a:xfrm>
            <a:off x="1458976" y="4416622"/>
            <a:ext cx="3979349" cy="2197534"/>
            <a:chOff x="1458976" y="4416622"/>
            <a:chExt cx="3979349" cy="2197534"/>
          </a:xfrm>
        </p:grpSpPr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33FB2616-B27A-1B75-CC43-FE816D99026A}"/>
                </a:ext>
              </a:extLst>
            </p:cNvPr>
            <p:cNvSpPr/>
            <p:nvPr/>
          </p:nvSpPr>
          <p:spPr>
            <a:xfrm>
              <a:off x="2190655" y="5171653"/>
              <a:ext cx="3026811" cy="1442503"/>
            </a:xfrm>
            <a:prstGeom prst="roundRect">
              <a:avLst/>
            </a:prstGeom>
            <a:noFill/>
            <a:ln w="28575">
              <a:solidFill>
                <a:srgbClr val="48C1E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61DDEFD1-4D3F-C623-2926-6973D3E8B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58976" y="4416622"/>
              <a:ext cx="1739641" cy="143264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F3DF3EB7-438B-77C8-120E-CF4424562100}"/>
                </a:ext>
              </a:extLst>
            </p:cNvPr>
            <p:cNvSpPr txBox="1"/>
            <p:nvPr/>
          </p:nvSpPr>
          <p:spPr>
            <a:xfrm>
              <a:off x="2141751" y="5275915"/>
              <a:ext cx="329657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CH" sz="2000" b="1" dirty="0">
                  <a:solidFill>
                    <a:srgbClr val="48C1E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BESOINS</a:t>
              </a:r>
              <a:r>
                <a:rPr lang="fr-CH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fr-CH" sz="2000" dirty="0">
                  <a:latin typeface="Arial" panose="020B0604020202020204" pitchFamily="34" charset="0"/>
                  <a:cs typeface="Arial" panose="020B0604020202020204" pitchFamily="34" charset="0"/>
                </a:rPr>
                <a:t>Information – Suivi – Soutien émotionnel</a:t>
              </a:r>
            </a:p>
          </p:txBody>
        </p:sp>
      </p:grpSp>
      <p:pic>
        <p:nvPicPr>
          <p:cNvPr id="44" name="Image 43">
            <a:extLst>
              <a:ext uri="{FF2B5EF4-FFF2-40B4-BE49-F238E27FC236}">
                <a16:creationId xmlns:a16="http://schemas.microsoft.com/office/drawing/2014/main" id="{3C9DF59D-570A-25BF-8248-1C4D6F4C8E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096" y="2587484"/>
            <a:ext cx="1534109" cy="1398746"/>
          </a:xfrm>
          <a:prstGeom prst="rect">
            <a:avLst/>
          </a:prstGeom>
        </p:spPr>
      </p:pic>
      <p:grpSp>
        <p:nvGrpSpPr>
          <p:cNvPr id="52" name="Groupe 51">
            <a:extLst>
              <a:ext uri="{FF2B5EF4-FFF2-40B4-BE49-F238E27FC236}">
                <a16:creationId xmlns:a16="http://schemas.microsoft.com/office/drawing/2014/main" id="{CBFEB91E-54A1-8010-A4F0-292569D2F870}"/>
              </a:ext>
            </a:extLst>
          </p:cNvPr>
          <p:cNvGrpSpPr/>
          <p:nvPr/>
        </p:nvGrpSpPr>
        <p:grpSpPr>
          <a:xfrm>
            <a:off x="6817259" y="1155619"/>
            <a:ext cx="3853408" cy="1868967"/>
            <a:chOff x="6817259" y="1155619"/>
            <a:chExt cx="3853408" cy="1868967"/>
          </a:xfrm>
        </p:grpSpPr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F17E7E51-2925-1B65-ECF5-B7BBE8D88A78}"/>
                </a:ext>
              </a:extLst>
            </p:cNvPr>
            <p:cNvGrpSpPr/>
            <p:nvPr/>
          </p:nvGrpSpPr>
          <p:grpSpPr>
            <a:xfrm>
              <a:off x="6817259" y="1582083"/>
              <a:ext cx="3134387" cy="1442503"/>
              <a:chOff x="6817259" y="1582083"/>
              <a:chExt cx="3134387" cy="1442503"/>
            </a:xfrm>
          </p:grpSpPr>
          <p:sp>
            <p:nvSpPr>
              <p:cNvPr id="20" name="Rectangle : coins arrondis 19">
                <a:extLst>
                  <a:ext uri="{FF2B5EF4-FFF2-40B4-BE49-F238E27FC236}">
                    <a16:creationId xmlns:a16="http://schemas.microsoft.com/office/drawing/2014/main" id="{81AEF386-1FAA-AFDA-A68B-2077A0134870}"/>
                  </a:ext>
                </a:extLst>
              </p:cNvPr>
              <p:cNvSpPr/>
              <p:nvPr/>
            </p:nvSpPr>
            <p:spPr>
              <a:xfrm>
                <a:off x="6924835" y="1582083"/>
                <a:ext cx="3026811" cy="1442503"/>
              </a:xfrm>
              <a:prstGeom prst="roundRect">
                <a:avLst/>
              </a:prstGeom>
              <a:noFill/>
              <a:ln w="28575">
                <a:solidFill>
                  <a:srgbClr val="A688E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C5868F62-A23A-18B7-7FDC-A9573C7084E0}"/>
                  </a:ext>
                </a:extLst>
              </p:cNvPr>
              <p:cNvSpPr txBox="1"/>
              <p:nvPr/>
            </p:nvSpPr>
            <p:spPr>
              <a:xfrm>
                <a:off x="6817259" y="1737884"/>
                <a:ext cx="302681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fr-CH" sz="2000" b="1" dirty="0">
                    <a:solidFill>
                      <a:srgbClr val="A688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RÉCIDIVES</a:t>
                </a:r>
                <a:r>
                  <a:rPr lang="fr-CH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fr-CH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1/3</a:t>
                </a:r>
                <a:r>
                  <a:rPr lang="fr-CH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des AVC</a:t>
                </a:r>
              </a:p>
              <a:p>
                <a:pPr algn="ctr"/>
                <a:r>
                  <a:rPr lang="fr-CH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↑</a:t>
                </a:r>
                <a:r>
                  <a:rPr lang="fr-CH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premiers jours/mois</a:t>
                </a:r>
              </a:p>
            </p:txBody>
          </p:sp>
        </p:grpSp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D190FB8E-EB07-236E-9F4B-2E81A4FBE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230361" y="1155619"/>
              <a:ext cx="1440306" cy="13707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274CE4E3-465A-10B2-2A71-BE34056F1718}"/>
              </a:ext>
            </a:extLst>
          </p:cNvPr>
          <p:cNvGrpSpPr/>
          <p:nvPr/>
        </p:nvGrpSpPr>
        <p:grpSpPr>
          <a:xfrm>
            <a:off x="1260756" y="1345211"/>
            <a:ext cx="3956711" cy="1674976"/>
            <a:chOff x="1260756" y="1349610"/>
            <a:chExt cx="3956711" cy="1674976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840424ED-1008-0037-321B-CE7210042005}"/>
                </a:ext>
              </a:extLst>
            </p:cNvPr>
            <p:cNvSpPr txBox="1"/>
            <p:nvPr/>
          </p:nvSpPr>
          <p:spPr>
            <a:xfrm>
              <a:off x="2190655" y="1737884"/>
              <a:ext cx="3026812" cy="958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CH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INCIDENCE</a:t>
              </a:r>
              <a:r>
                <a:rPr lang="fr-CH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fr-CH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20 000 </a:t>
              </a:r>
              <a:r>
                <a:rPr lang="fr-CH" sz="2000" dirty="0">
                  <a:latin typeface="Arial" panose="020B0604020202020204" pitchFamily="34" charset="0"/>
                  <a:cs typeface="Arial" panose="020B0604020202020204" pitchFamily="34" charset="0"/>
                </a:rPr>
                <a:t>personnes / an</a:t>
              </a:r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F99CF4FE-1049-9EDE-E193-AFB2E9766BDA}"/>
                </a:ext>
              </a:extLst>
            </p:cNvPr>
            <p:cNvSpPr/>
            <p:nvPr/>
          </p:nvSpPr>
          <p:spPr>
            <a:xfrm>
              <a:off x="2190655" y="1582083"/>
              <a:ext cx="3026811" cy="144250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62856FFF-2BFD-0926-6236-ADB7EC4CC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0756" y="1349610"/>
              <a:ext cx="1455552" cy="776548"/>
            </a:xfrm>
            <a:prstGeom prst="rect">
              <a:avLst/>
            </a:prstGeom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36C463D-E827-C651-9EFB-017CAD0EA384}"/>
              </a:ext>
            </a:extLst>
          </p:cNvPr>
          <p:cNvGrpSpPr/>
          <p:nvPr/>
        </p:nvGrpSpPr>
        <p:grpSpPr>
          <a:xfrm>
            <a:off x="6817259" y="4527422"/>
            <a:ext cx="3893114" cy="2082335"/>
            <a:chOff x="6817259" y="4531821"/>
            <a:chExt cx="3893114" cy="2082335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B3527501-5924-9311-FD00-C02C40C06B9C}"/>
                </a:ext>
              </a:extLst>
            </p:cNvPr>
            <p:cNvSpPr/>
            <p:nvPr/>
          </p:nvSpPr>
          <p:spPr>
            <a:xfrm>
              <a:off x="6924835" y="5171653"/>
              <a:ext cx="3026811" cy="1442503"/>
            </a:xfrm>
            <a:prstGeom prst="roundRect">
              <a:avLst/>
            </a:prstGeom>
            <a:noFill/>
            <a:ln w="28575">
              <a:solidFill>
                <a:srgbClr val="2A9D8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38B72693-4B45-DAB5-DBC8-46BB6387F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92317" y="4531821"/>
              <a:ext cx="1418056" cy="13288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30B3C61-1090-9FB2-6968-38D7E61D5308}"/>
                </a:ext>
              </a:extLst>
            </p:cNvPr>
            <p:cNvSpPr txBox="1"/>
            <p:nvPr/>
          </p:nvSpPr>
          <p:spPr>
            <a:xfrm>
              <a:off x="6817259" y="5275916"/>
              <a:ext cx="313325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CH" sz="2000" b="1" dirty="0">
                  <a:solidFill>
                    <a:srgbClr val="2A9D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TRAITEMENTS</a:t>
              </a:r>
              <a:r>
                <a:rPr lang="fr-CH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fr-CH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1/3</a:t>
              </a:r>
              <a:r>
                <a:rPr lang="fr-CH" sz="2000" dirty="0">
                  <a:latin typeface="Arial" panose="020B0604020202020204" pitchFamily="34" charset="0"/>
                  <a:cs typeface="Arial" panose="020B0604020202020204" pitchFamily="34" charset="0"/>
                </a:rPr>
                <a:t> patient:</a:t>
              </a:r>
            </a:p>
            <a:p>
              <a:pPr algn="ctr"/>
              <a:r>
                <a:rPr lang="fr-CH" sz="2000" dirty="0">
                  <a:latin typeface="Arial" panose="020B0604020202020204" pitchFamily="34" charset="0"/>
                  <a:cs typeface="Arial" panose="020B0604020202020204" pitchFamily="34" charset="0"/>
                </a:rPr>
                <a:t>Adhésion sous optimale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BECDC05F-5F92-D058-2828-A4FB149AE360}"/>
              </a:ext>
            </a:extLst>
          </p:cNvPr>
          <p:cNvGrpSpPr/>
          <p:nvPr/>
        </p:nvGrpSpPr>
        <p:grpSpPr>
          <a:xfrm>
            <a:off x="1458976" y="4412223"/>
            <a:ext cx="3979349" cy="2197534"/>
            <a:chOff x="1458976" y="4416622"/>
            <a:chExt cx="3979349" cy="2197534"/>
          </a:xfrm>
        </p:grpSpPr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C96AD424-EA75-C8F4-849C-8DC8DD9876F0}"/>
                </a:ext>
              </a:extLst>
            </p:cNvPr>
            <p:cNvSpPr/>
            <p:nvPr/>
          </p:nvSpPr>
          <p:spPr>
            <a:xfrm>
              <a:off x="2190655" y="5171653"/>
              <a:ext cx="3026811" cy="1442503"/>
            </a:xfrm>
            <a:prstGeom prst="roundRect">
              <a:avLst/>
            </a:prstGeom>
            <a:noFill/>
            <a:ln w="28575">
              <a:solidFill>
                <a:srgbClr val="48C1E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47233C24-C959-95D1-2499-E0C6D4AB1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58976" y="4416622"/>
              <a:ext cx="1739641" cy="143264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91E2987C-0703-389F-CA25-4923B1F04A2E}"/>
                </a:ext>
              </a:extLst>
            </p:cNvPr>
            <p:cNvSpPr txBox="1"/>
            <p:nvPr/>
          </p:nvSpPr>
          <p:spPr>
            <a:xfrm>
              <a:off x="2141751" y="5275915"/>
              <a:ext cx="329657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CH" sz="2000" b="1" dirty="0">
                  <a:solidFill>
                    <a:srgbClr val="48C1E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BESOINS</a:t>
              </a:r>
              <a:r>
                <a:rPr lang="fr-CH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fr-CH" sz="2000" dirty="0">
                  <a:latin typeface="Arial" panose="020B0604020202020204" pitchFamily="34" charset="0"/>
                  <a:cs typeface="Arial" panose="020B0604020202020204" pitchFamily="34" charset="0"/>
                </a:rPr>
                <a:t>Information – Suivi – Soutien émotionnel</a:t>
              </a:r>
            </a:p>
          </p:txBody>
        </p:sp>
      </p:grpSp>
      <p:pic>
        <p:nvPicPr>
          <p:cNvPr id="24" name="Image 23">
            <a:extLst>
              <a:ext uri="{FF2B5EF4-FFF2-40B4-BE49-F238E27FC236}">
                <a16:creationId xmlns:a16="http://schemas.microsoft.com/office/drawing/2014/main" id="{702EFAE2-6967-4EDC-1D42-C6A1EF2C45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096" y="2583085"/>
            <a:ext cx="1534109" cy="1398746"/>
          </a:xfrm>
          <a:prstGeom prst="rect">
            <a:avLst/>
          </a:prstGeom>
        </p:spPr>
      </p:pic>
      <p:grpSp>
        <p:nvGrpSpPr>
          <p:cNvPr id="25" name="Groupe 24">
            <a:extLst>
              <a:ext uri="{FF2B5EF4-FFF2-40B4-BE49-F238E27FC236}">
                <a16:creationId xmlns:a16="http://schemas.microsoft.com/office/drawing/2014/main" id="{21D44077-7E55-FFB1-AFFD-4DAD09750A68}"/>
              </a:ext>
            </a:extLst>
          </p:cNvPr>
          <p:cNvGrpSpPr/>
          <p:nvPr/>
        </p:nvGrpSpPr>
        <p:grpSpPr>
          <a:xfrm>
            <a:off x="6817259" y="1151220"/>
            <a:ext cx="3853408" cy="1868967"/>
            <a:chOff x="6817259" y="1155619"/>
            <a:chExt cx="3853408" cy="1868967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70AA2042-CDC5-E681-6A97-FDA4845FAD65}"/>
                </a:ext>
              </a:extLst>
            </p:cNvPr>
            <p:cNvGrpSpPr/>
            <p:nvPr/>
          </p:nvGrpSpPr>
          <p:grpSpPr>
            <a:xfrm>
              <a:off x="6817259" y="1582083"/>
              <a:ext cx="3134387" cy="1442503"/>
              <a:chOff x="6817259" y="1582083"/>
              <a:chExt cx="3134387" cy="1442503"/>
            </a:xfrm>
          </p:grpSpPr>
          <p:sp>
            <p:nvSpPr>
              <p:cNvPr id="31" name="Rectangle : coins arrondis 30">
                <a:extLst>
                  <a:ext uri="{FF2B5EF4-FFF2-40B4-BE49-F238E27FC236}">
                    <a16:creationId xmlns:a16="http://schemas.microsoft.com/office/drawing/2014/main" id="{9CB0DFDE-3038-315C-D441-F6FF669B15C6}"/>
                  </a:ext>
                </a:extLst>
              </p:cNvPr>
              <p:cNvSpPr/>
              <p:nvPr/>
            </p:nvSpPr>
            <p:spPr>
              <a:xfrm>
                <a:off x="6924835" y="1582083"/>
                <a:ext cx="3026811" cy="1442503"/>
              </a:xfrm>
              <a:prstGeom prst="roundRect">
                <a:avLst/>
              </a:prstGeom>
              <a:noFill/>
              <a:ln w="28575">
                <a:solidFill>
                  <a:srgbClr val="A688E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9DB397F0-99B2-E85D-CEEC-C0A52A05F3CE}"/>
                  </a:ext>
                </a:extLst>
              </p:cNvPr>
              <p:cNvSpPr txBox="1"/>
              <p:nvPr/>
            </p:nvSpPr>
            <p:spPr>
              <a:xfrm>
                <a:off x="6817259" y="1737884"/>
                <a:ext cx="302681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fr-CH" sz="2000" b="1" dirty="0">
                    <a:solidFill>
                      <a:srgbClr val="A688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RÉCIDIVES</a:t>
                </a:r>
                <a:r>
                  <a:rPr lang="fr-CH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fr-CH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1/3</a:t>
                </a:r>
                <a:r>
                  <a:rPr lang="fr-CH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des AVC</a:t>
                </a:r>
              </a:p>
              <a:p>
                <a:pPr algn="ctr"/>
                <a:r>
                  <a:rPr lang="fr-CH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↑</a:t>
                </a:r>
                <a:r>
                  <a:rPr lang="fr-CH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premiers jours/mois</a:t>
                </a:r>
              </a:p>
            </p:txBody>
          </p:sp>
        </p:grpSp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D593D684-C612-9E71-6789-5FCDA3739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230361" y="1155619"/>
              <a:ext cx="1440306" cy="13707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14101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7E89D-39BE-F028-D621-95251FD80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745EDCA-5A93-3956-81EE-3ABE03A0AD55}"/>
              </a:ext>
            </a:extLst>
          </p:cNvPr>
          <p:cNvSpPr/>
          <p:nvPr/>
        </p:nvSpPr>
        <p:spPr>
          <a:xfrm>
            <a:off x="620538" y="1628316"/>
            <a:ext cx="4846353" cy="44549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E985AB8-24D7-D3B4-BFF3-76404D43E2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535" b="4568"/>
          <a:stretch/>
        </p:blipFill>
        <p:spPr>
          <a:xfrm>
            <a:off x="642522" y="1628316"/>
            <a:ext cx="4826654" cy="203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85FCF2-2713-E3B7-7629-50EA2FB2C7BC}"/>
              </a:ext>
            </a:extLst>
          </p:cNvPr>
          <p:cNvSpPr/>
          <p:nvPr/>
        </p:nvSpPr>
        <p:spPr>
          <a:xfrm>
            <a:off x="0" y="0"/>
            <a:ext cx="12192000" cy="1141171"/>
          </a:xfrm>
          <a:prstGeom prst="rect">
            <a:avLst/>
          </a:prstGeom>
          <a:gradFill flip="none" rotWithShape="1">
            <a:gsLst>
              <a:gs pos="0">
                <a:srgbClr val="B30127"/>
              </a:gs>
              <a:gs pos="81000">
                <a:srgbClr val="FA8176"/>
              </a:gs>
              <a:gs pos="54000">
                <a:srgbClr val="E77DA5"/>
              </a:gs>
              <a:gs pos="25000">
                <a:srgbClr val="D03860"/>
              </a:gs>
              <a:gs pos="100000">
                <a:srgbClr val="FEAD4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8939C9-5CF8-1FE3-CBAE-D1309B5A8249}"/>
              </a:ext>
            </a:extLst>
          </p:cNvPr>
          <p:cNvSpPr/>
          <p:nvPr/>
        </p:nvSpPr>
        <p:spPr>
          <a:xfrm>
            <a:off x="182877" y="146304"/>
            <a:ext cx="6795823" cy="84856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A99CF7-E3E4-D6BB-A8D0-E6A8494C1DEF}"/>
              </a:ext>
            </a:extLst>
          </p:cNvPr>
          <p:cNvSpPr txBox="1"/>
          <p:nvPr/>
        </p:nvSpPr>
        <p:spPr>
          <a:xfrm>
            <a:off x="182879" y="339753"/>
            <a:ext cx="673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DU PROJET</a:t>
            </a:r>
            <a:endParaRPr lang="fr-CH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E1D54D-D3C6-B7EB-B5FF-9EBF9051F2F8}"/>
              </a:ext>
            </a:extLst>
          </p:cNvPr>
          <p:cNvSpPr/>
          <p:nvPr/>
        </p:nvSpPr>
        <p:spPr>
          <a:xfrm>
            <a:off x="6287925" y="1628316"/>
            <a:ext cx="2160000" cy="2160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567077-BEB7-0930-79C4-DD298E20A692}"/>
              </a:ext>
            </a:extLst>
          </p:cNvPr>
          <p:cNvSpPr/>
          <p:nvPr/>
        </p:nvSpPr>
        <p:spPr>
          <a:xfrm>
            <a:off x="8597719" y="3923282"/>
            <a:ext cx="2160000" cy="2160000"/>
          </a:xfrm>
          <a:prstGeom prst="rect">
            <a:avLst/>
          </a:prstGeom>
          <a:solidFill>
            <a:srgbClr val="2A9D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259B66-8130-02AD-DEAB-577476086DEE}"/>
              </a:ext>
            </a:extLst>
          </p:cNvPr>
          <p:cNvSpPr/>
          <p:nvPr/>
        </p:nvSpPr>
        <p:spPr>
          <a:xfrm>
            <a:off x="8597719" y="1628316"/>
            <a:ext cx="2160000" cy="2160000"/>
          </a:xfrm>
          <a:prstGeom prst="rect">
            <a:avLst/>
          </a:prstGeom>
          <a:solidFill>
            <a:srgbClr val="A688E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9FEC05-8C09-FAEA-162F-98CD6345BB52}"/>
              </a:ext>
            </a:extLst>
          </p:cNvPr>
          <p:cNvSpPr/>
          <p:nvPr/>
        </p:nvSpPr>
        <p:spPr>
          <a:xfrm>
            <a:off x="6287925" y="3926265"/>
            <a:ext cx="2160000" cy="2160000"/>
          </a:xfrm>
          <a:prstGeom prst="rect">
            <a:avLst/>
          </a:prstGeom>
          <a:solidFill>
            <a:srgbClr val="48C1E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F618984-5FF9-EC32-0E4B-6A50098FCF09}"/>
              </a:ext>
            </a:extLst>
          </p:cNvPr>
          <p:cNvSpPr/>
          <p:nvPr/>
        </p:nvSpPr>
        <p:spPr>
          <a:xfrm>
            <a:off x="828517" y="1887940"/>
            <a:ext cx="4440072" cy="1539431"/>
          </a:xfrm>
          <a:prstGeom prst="rect">
            <a:avLst/>
          </a:prstGeom>
          <a:solidFill>
            <a:srgbClr val="D9D9D9">
              <a:alpha val="85098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ACBC3A8-798D-04C3-EB09-4F2D9B2A6097}"/>
              </a:ext>
            </a:extLst>
          </p:cNvPr>
          <p:cNvSpPr txBox="1"/>
          <p:nvPr/>
        </p:nvSpPr>
        <p:spPr>
          <a:xfrm>
            <a:off x="6287925" y="2439621"/>
            <a:ext cx="2160000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H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F5EECF1-EC8A-6F4A-B9F9-9EF0798A1444}"/>
              </a:ext>
            </a:extLst>
          </p:cNvPr>
          <p:cNvSpPr txBox="1"/>
          <p:nvPr/>
        </p:nvSpPr>
        <p:spPr>
          <a:xfrm>
            <a:off x="8597719" y="2439621"/>
            <a:ext cx="2160000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H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RÉCIDIVES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EB556FB-3F47-BC43-465E-46CD1B896B4A}"/>
              </a:ext>
            </a:extLst>
          </p:cNvPr>
          <p:cNvSpPr txBox="1"/>
          <p:nvPr/>
        </p:nvSpPr>
        <p:spPr>
          <a:xfrm>
            <a:off x="8585001" y="4734587"/>
            <a:ext cx="2208914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H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TRAITEMENTS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2C6F8BF-5147-264B-92E2-7C893E9F8182}"/>
              </a:ext>
            </a:extLst>
          </p:cNvPr>
          <p:cNvSpPr txBox="1"/>
          <p:nvPr/>
        </p:nvSpPr>
        <p:spPr>
          <a:xfrm>
            <a:off x="6287925" y="4737570"/>
            <a:ext cx="2208914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H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BESOINS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6ADD671-0E3E-F4B1-F5D7-3FE745A2C610}"/>
              </a:ext>
            </a:extLst>
          </p:cNvPr>
          <p:cNvSpPr txBox="1"/>
          <p:nvPr/>
        </p:nvSpPr>
        <p:spPr>
          <a:xfrm>
            <a:off x="618101" y="3771738"/>
            <a:ext cx="4846353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Suivi novateur qui allie compétences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médicales 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infirmières 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pour :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prévenir les récidives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renforcer l’adhésion aux traitements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améliorer durablement la qualité de vie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B00BE4AA-F1EF-594A-12CA-84A93F3A708B}"/>
              </a:ext>
            </a:extLst>
          </p:cNvPr>
          <p:cNvGrpSpPr/>
          <p:nvPr/>
        </p:nvGrpSpPr>
        <p:grpSpPr>
          <a:xfrm>
            <a:off x="6236574" y="1628316"/>
            <a:ext cx="2262702" cy="2160000"/>
            <a:chOff x="6236574" y="1628316"/>
            <a:chExt cx="2262702" cy="2160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5CE396-AB5B-6F1F-E18E-CBE36D08AC4C}"/>
                </a:ext>
              </a:extLst>
            </p:cNvPr>
            <p:cNvSpPr/>
            <p:nvPr/>
          </p:nvSpPr>
          <p:spPr>
            <a:xfrm>
              <a:off x="6290362" y="1628316"/>
              <a:ext cx="2160000" cy="21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rgbClr val="FF0000"/>
                </a:solidFill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25C7ACC5-86EB-ABC4-6D23-1853908250AD}"/>
                </a:ext>
              </a:extLst>
            </p:cNvPr>
            <p:cNvSpPr txBox="1"/>
            <p:nvPr/>
          </p:nvSpPr>
          <p:spPr>
            <a:xfrm>
              <a:off x="6236574" y="2225934"/>
              <a:ext cx="2262702" cy="395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CH" sz="1500" dirty="0">
                  <a:latin typeface="Arial" panose="020B0604020202020204" pitchFamily="34" charset="0"/>
                  <a:cs typeface="Arial" panose="020B0604020202020204" pitchFamily="34" charset="0"/>
                </a:rPr>
                <a:t>Région lausannoise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D1BD33A1-0D72-1CD2-CF5C-42BBA3266CDA}"/>
                </a:ext>
              </a:extLst>
            </p:cNvPr>
            <p:cNvSpPr txBox="1"/>
            <p:nvPr/>
          </p:nvSpPr>
          <p:spPr>
            <a:xfrm>
              <a:off x="6236574" y="2630062"/>
              <a:ext cx="2262702" cy="395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CH" sz="1500" dirty="0">
                  <a:latin typeface="Arial" panose="020B0604020202020204" pitchFamily="34" charset="0"/>
                  <a:cs typeface="Arial" panose="020B0604020202020204" pitchFamily="34" charset="0"/>
                </a:rPr>
                <a:t>AVC/AIT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3330EE6D-FE73-F3A0-8558-AC952C59E814}"/>
                </a:ext>
              </a:extLst>
            </p:cNvPr>
            <p:cNvSpPr txBox="1"/>
            <p:nvPr/>
          </p:nvSpPr>
          <p:spPr>
            <a:xfrm>
              <a:off x="6236574" y="3031557"/>
              <a:ext cx="2262702" cy="395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CH" sz="1500" dirty="0">
                  <a:latin typeface="Arial" panose="020B0604020202020204" pitchFamily="34" charset="0"/>
                  <a:cs typeface="Arial" panose="020B0604020202020204" pitchFamily="34" charset="0"/>
                </a:rPr>
                <a:t>Retour à domicile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3DDDF38-89A0-6A21-4FFB-48BEBBF32BF4}"/>
                </a:ext>
              </a:extLst>
            </p:cNvPr>
            <p:cNvSpPr/>
            <p:nvPr/>
          </p:nvSpPr>
          <p:spPr>
            <a:xfrm>
              <a:off x="6290362" y="1628316"/>
              <a:ext cx="2160000" cy="5491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CBFE553B-97C8-6F2C-27E5-44139D9A4047}"/>
                </a:ext>
              </a:extLst>
            </p:cNvPr>
            <p:cNvSpPr txBox="1"/>
            <p:nvPr/>
          </p:nvSpPr>
          <p:spPr>
            <a:xfrm>
              <a:off x="6290362" y="1696709"/>
              <a:ext cx="216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POPULATION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14484E-8F7B-EFBE-3709-50299538EDD4}"/>
              </a:ext>
            </a:extLst>
          </p:cNvPr>
          <p:cNvGrpSpPr/>
          <p:nvPr/>
        </p:nvGrpSpPr>
        <p:grpSpPr>
          <a:xfrm>
            <a:off x="8597719" y="3923282"/>
            <a:ext cx="2262702" cy="2160000"/>
            <a:chOff x="8597719" y="3923282"/>
            <a:chExt cx="2262702" cy="2160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0DC600-D1E5-99F1-7239-3C223CD91FD1}"/>
                </a:ext>
              </a:extLst>
            </p:cNvPr>
            <p:cNvSpPr/>
            <p:nvPr/>
          </p:nvSpPr>
          <p:spPr>
            <a:xfrm>
              <a:off x="8597719" y="3923282"/>
              <a:ext cx="2160000" cy="21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A9D8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5965B86-F234-CECD-A1FF-55D527CB0B82}"/>
                </a:ext>
              </a:extLst>
            </p:cNvPr>
            <p:cNvSpPr/>
            <p:nvPr/>
          </p:nvSpPr>
          <p:spPr>
            <a:xfrm>
              <a:off x="8597719" y="3923282"/>
              <a:ext cx="2160000" cy="549175"/>
            </a:xfrm>
            <a:prstGeom prst="rect">
              <a:avLst/>
            </a:prstGeom>
            <a:solidFill>
              <a:srgbClr val="2A9D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0932E9AF-D298-209D-1892-28DB7870A414}"/>
                </a:ext>
              </a:extLst>
            </p:cNvPr>
            <p:cNvSpPr txBox="1"/>
            <p:nvPr/>
          </p:nvSpPr>
          <p:spPr>
            <a:xfrm>
              <a:off x="8597719" y="3997814"/>
              <a:ext cx="216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TRAITEMENTS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4FBD1E8E-E490-F824-B9F7-3BBB89D36C5B}"/>
                </a:ext>
              </a:extLst>
            </p:cNvPr>
            <p:cNvSpPr txBox="1"/>
            <p:nvPr/>
          </p:nvSpPr>
          <p:spPr>
            <a:xfrm>
              <a:off x="8597719" y="4774606"/>
              <a:ext cx="2262702" cy="742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CH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Évaluer</a:t>
              </a:r>
              <a:r>
                <a:rPr lang="fr-CH" sz="1500" dirty="0">
                  <a:latin typeface="Arial" panose="020B0604020202020204" pitchFamily="34" charset="0"/>
                  <a:cs typeface="Arial" panose="020B0604020202020204" pitchFamily="34" charset="0"/>
                </a:rPr>
                <a:t> l’adhésion médicamenteuse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A4B36D9C-3090-EF27-E01F-FF49588FAE1C}"/>
              </a:ext>
            </a:extLst>
          </p:cNvPr>
          <p:cNvGrpSpPr/>
          <p:nvPr/>
        </p:nvGrpSpPr>
        <p:grpSpPr>
          <a:xfrm>
            <a:off x="8597719" y="1628316"/>
            <a:ext cx="2262702" cy="2160000"/>
            <a:chOff x="8597719" y="1628316"/>
            <a:chExt cx="2262702" cy="2160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87E5969-8452-A575-F903-969EFF45BF2D}"/>
                </a:ext>
              </a:extLst>
            </p:cNvPr>
            <p:cNvSpPr/>
            <p:nvPr/>
          </p:nvSpPr>
          <p:spPr>
            <a:xfrm>
              <a:off x="8597719" y="1628316"/>
              <a:ext cx="2160000" cy="21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A688E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B11EE03-6EAF-ABCA-4C88-15ADAB350D67}"/>
                </a:ext>
              </a:extLst>
            </p:cNvPr>
            <p:cNvSpPr/>
            <p:nvPr/>
          </p:nvSpPr>
          <p:spPr>
            <a:xfrm>
              <a:off x="8597719" y="1631921"/>
              <a:ext cx="2160000" cy="549175"/>
            </a:xfrm>
            <a:prstGeom prst="rect">
              <a:avLst/>
            </a:prstGeom>
            <a:solidFill>
              <a:srgbClr val="A688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7584C04B-9F68-CDEE-BC45-CD6E6A02CB52}"/>
                </a:ext>
              </a:extLst>
            </p:cNvPr>
            <p:cNvSpPr txBox="1"/>
            <p:nvPr/>
          </p:nvSpPr>
          <p:spPr>
            <a:xfrm>
              <a:off x="8597719" y="1706453"/>
              <a:ext cx="216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RÉCIDIVES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243942F6-5510-DDF3-2885-7C7755DF2DCD}"/>
                </a:ext>
              </a:extLst>
            </p:cNvPr>
            <p:cNvSpPr txBox="1"/>
            <p:nvPr/>
          </p:nvSpPr>
          <p:spPr>
            <a:xfrm>
              <a:off x="8597719" y="2231355"/>
              <a:ext cx="2262702" cy="742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CH" sz="1500" dirty="0">
                  <a:latin typeface="Arial" panose="020B0604020202020204" pitchFamily="34" charset="0"/>
                  <a:cs typeface="Arial" panose="020B0604020202020204" pitchFamily="34" charset="0"/>
                </a:rPr>
                <a:t>Examen neurologique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A5A67FD-4505-D5A8-6C0E-A61F38237C87}"/>
                </a:ext>
              </a:extLst>
            </p:cNvPr>
            <p:cNvSpPr txBox="1"/>
            <p:nvPr/>
          </p:nvSpPr>
          <p:spPr>
            <a:xfrm>
              <a:off x="8597719" y="3036977"/>
              <a:ext cx="2262702" cy="395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CH" sz="1500" dirty="0">
                  <a:latin typeface="Arial" panose="020B0604020202020204" pitchFamily="34" charset="0"/>
                  <a:cs typeface="Arial" panose="020B0604020202020204" pitchFamily="34" charset="0"/>
                </a:rPr>
                <a:t>Gestion des FRCV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C955F39D-A7D4-4C00-8E0B-7F1FCCF65A79}"/>
              </a:ext>
            </a:extLst>
          </p:cNvPr>
          <p:cNvGrpSpPr/>
          <p:nvPr/>
        </p:nvGrpSpPr>
        <p:grpSpPr>
          <a:xfrm>
            <a:off x="6234522" y="3926265"/>
            <a:ext cx="2303138" cy="2160000"/>
            <a:chOff x="6234522" y="3926265"/>
            <a:chExt cx="2303138" cy="21600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C8891F7-8F50-96A4-F4C8-C7E7C7E5F7E8}"/>
                </a:ext>
              </a:extLst>
            </p:cNvPr>
            <p:cNvSpPr/>
            <p:nvPr/>
          </p:nvSpPr>
          <p:spPr>
            <a:xfrm>
              <a:off x="6287925" y="3926265"/>
              <a:ext cx="2160000" cy="21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48C1E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3F92376-1E00-7262-2021-51785C0978C4}"/>
                </a:ext>
              </a:extLst>
            </p:cNvPr>
            <p:cNvSpPr/>
            <p:nvPr/>
          </p:nvSpPr>
          <p:spPr>
            <a:xfrm>
              <a:off x="6287925" y="3926265"/>
              <a:ext cx="2160000" cy="549175"/>
            </a:xfrm>
            <a:prstGeom prst="rect">
              <a:avLst/>
            </a:prstGeom>
            <a:solidFill>
              <a:srgbClr val="48C1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7446D796-0154-EFC1-128E-6C59DD0F917A}"/>
                </a:ext>
              </a:extLst>
            </p:cNvPr>
            <p:cNvSpPr txBox="1"/>
            <p:nvPr/>
          </p:nvSpPr>
          <p:spPr>
            <a:xfrm>
              <a:off x="6287925" y="3992389"/>
              <a:ext cx="216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BESOINS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E6D8ED5B-AF90-03E0-41C7-526BEE22A2D8}"/>
                </a:ext>
              </a:extLst>
            </p:cNvPr>
            <p:cNvSpPr txBox="1"/>
            <p:nvPr/>
          </p:nvSpPr>
          <p:spPr>
            <a:xfrm>
              <a:off x="6236574" y="4413777"/>
              <a:ext cx="2262702" cy="395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CH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Évaluer</a:t>
              </a:r>
              <a:r>
                <a:rPr lang="fr-CH" sz="1500" dirty="0">
                  <a:latin typeface="Arial" panose="020B0604020202020204" pitchFamily="34" charset="0"/>
                  <a:cs typeface="Arial" panose="020B0604020202020204" pitchFamily="34" charset="0"/>
                </a:rPr>
                <a:t> qualité vie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9263E6E6-7D7E-7389-8FA0-03ACB064B5E9}"/>
                </a:ext>
              </a:extLst>
            </p:cNvPr>
            <p:cNvSpPr txBox="1"/>
            <p:nvPr/>
          </p:nvSpPr>
          <p:spPr>
            <a:xfrm>
              <a:off x="6236574" y="4795149"/>
              <a:ext cx="2262702" cy="395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CH" sz="1500" dirty="0">
                  <a:latin typeface="Arial" panose="020B0604020202020204" pitchFamily="34" charset="0"/>
                  <a:cs typeface="Arial" panose="020B0604020202020204" pitchFamily="34" charset="0"/>
                </a:rPr>
                <a:t>Suivi personnalisé:</a:t>
              </a:r>
            </a:p>
          </p:txBody>
        </p:sp>
        <p:pic>
          <p:nvPicPr>
            <p:cNvPr id="44" name="Graphique 43" descr="Centre d’appels avec un remplissage uni">
              <a:extLst>
                <a:ext uri="{FF2B5EF4-FFF2-40B4-BE49-F238E27FC236}">
                  <a16:creationId xmlns:a16="http://schemas.microsoft.com/office/drawing/2014/main" id="{63E475AB-0024-61F7-49B1-349085A7A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06563" y="5226331"/>
              <a:ext cx="406474" cy="406474"/>
            </a:xfrm>
            <a:prstGeom prst="rect">
              <a:avLst/>
            </a:prstGeom>
          </p:spPr>
        </p:pic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F76F6998-9B6B-7094-6C06-5F8F9C6FD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65495" y="5223692"/>
              <a:ext cx="406474" cy="409113"/>
            </a:xfrm>
            <a:prstGeom prst="rect">
              <a:avLst/>
            </a:prstGeom>
          </p:spPr>
        </p:pic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EE34B0DD-A684-40BA-8485-91E82F3620D9}"/>
                </a:ext>
              </a:extLst>
            </p:cNvPr>
            <p:cNvSpPr txBox="1"/>
            <p:nvPr/>
          </p:nvSpPr>
          <p:spPr>
            <a:xfrm>
              <a:off x="6234522" y="5587407"/>
              <a:ext cx="2303138" cy="395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CH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Évaluer</a:t>
              </a:r>
              <a:r>
                <a:rPr lang="fr-CH" sz="1500" dirty="0">
                  <a:latin typeface="Arial" panose="020B0604020202020204" pitchFamily="34" charset="0"/>
                  <a:cs typeface="Arial" panose="020B0604020202020204" pitchFamily="34" charset="0"/>
                </a:rPr>
                <a:t> satisfaction</a:t>
              </a:r>
            </a:p>
          </p:txBody>
        </p:sp>
      </p:grpSp>
      <p:sp>
        <p:nvSpPr>
          <p:cNvPr id="49" name="ZoneTexte 48">
            <a:extLst>
              <a:ext uri="{FF2B5EF4-FFF2-40B4-BE49-F238E27FC236}">
                <a16:creationId xmlns:a16="http://schemas.microsoft.com/office/drawing/2014/main" id="{5B69734B-8B80-702F-B09D-31440D5DE958}"/>
              </a:ext>
            </a:extLst>
          </p:cNvPr>
          <p:cNvSpPr txBox="1"/>
          <p:nvPr/>
        </p:nvSpPr>
        <p:spPr>
          <a:xfrm>
            <a:off x="828517" y="1958211"/>
            <a:ext cx="4440072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Consultation ambulatoire </a:t>
            </a:r>
          </a:p>
          <a:p>
            <a:pPr algn="ctr">
              <a:lnSpc>
                <a:spcPct val="150000"/>
              </a:lnSpc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1 mois post-hospitalisation par une </a:t>
            </a:r>
          </a:p>
          <a:p>
            <a:pPr algn="ctr">
              <a:lnSpc>
                <a:spcPct val="150000"/>
              </a:lnSpc>
            </a:pPr>
            <a:r>
              <a:rPr lang="fr-CH" b="1" dirty="0">
                <a:solidFill>
                  <a:srgbClr val="DF64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Infirmière Praticienne Spécialisée (IPS)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A01B453-E7F8-48F3-916E-7BC6D6C4FB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0340" y="357488"/>
            <a:ext cx="2249619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9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20681-F3F9-FD60-C5A4-4258C3C75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E405BBE-F2FA-61B5-D9BB-7EAD6BEFB40C}"/>
              </a:ext>
            </a:extLst>
          </p:cNvPr>
          <p:cNvSpPr/>
          <p:nvPr/>
        </p:nvSpPr>
        <p:spPr>
          <a:xfrm>
            <a:off x="-5018262" y="1628316"/>
            <a:ext cx="4846353" cy="44549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E6350C1-37C9-609F-04CC-E01C382B37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535" b="4568"/>
          <a:stretch/>
        </p:blipFill>
        <p:spPr>
          <a:xfrm>
            <a:off x="-4996278" y="1628316"/>
            <a:ext cx="4826654" cy="203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548EFD-E5A5-9613-B93F-F958DD0F09E4}"/>
              </a:ext>
            </a:extLst>
          </p:cNvPr>
          <p:cNvSpPr/>
          <p:nvPr/>
        </p:nvSpPr>
        <p:spPr>
          <a:xfrm>
            <a:off x="0" y="0"/>
            <a:ext cx="12192000" cy="1141171"/>
          </a:xfrm>
          <a:prstGeom prst="rect">
            <a:avLst/>
          </a:prstGeom>
          <a:gradFill flip="none" rotWithShape="1">
            <a:gsLst>
              <a:gs pos="0">
                <a:srgbClr val="B30127"/>
              </a:gs>
              <a:gs pos="81000">
                <a:srgbClr val="FA8176"/>
              </a:gs>
              <a:gs pos="54000">
                <a:srgbClr val="E77DA5"/>
              </a:gs>
              <a:gs pos="25000">
                <a:srgbClr val="D03860"/>
              </a:gs>
              <a:gs pos="100000">
                <a:srgbClr val="FEAD4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BAB1AA-E172-ED9E-6247-5C538F3EA868}"/>
              </a:ext>
            </a:extLst>
          </p:cNvPr>
          <p:cNvSpPr/>
          <p:nvPr/>
        </p:nvSpPr>
        <p:spPr>
          <a:xfrm>
            <a:off x="182877" y="146304"/>
            <a:ext cx="6795823" cy="84856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FAF84F5-FE8E-BE12-84E7-9EC0D1F2E58B}"/>
              </a:ext>
            </a:extLst>
          </p:cNvPr>
          <p:cNvSpPr txBox="1"/>
          <p:nvPr/>
        </p:nvSpPr>
        <p:spPr>
          <a:xfrm>
            <a:off x="182879" y="339753"/>
            <a:ext cx="673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DU PROJET</a:t>
            </a:r>
            <a:endParaRPr lang="fr-CH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9DA92C-D5D0-AC9C-25D1-EAE4F3FCA56F}"/>
              </a:ext>
            </a:extLst>
          </p:cNvPr>
          <p:cNvSpPr/>
          <p:nvPr/>
        </p:nvSpPr>
        <p:spPr>
          <a:xfrm>
            <a:off x="649125" y="1628316"/>
            <a:ext cx="2160000" cy="2160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745331-CFAA-70A3-F914-A1C30AFD6A5F}"/>
              </a:ext>
            </a:extLst>
          </p:cNvPr>
          <p:cNvSpPr/>
          <p:nvPr/>
        </p:nvSpPr>
        <p:spPr>
          <a:xfrm>
            <a:off x="2958919" y="3923282"/>
            <a:ext cx="2160000" cy="2160000"/>
          </a:xfrm>
          <a:prstGeom prst="rect">
            <a:avLst/>
          </a:prstGeom>
          <a:solidFill>
            <a:srgbClr val="2A9D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AED69A-1E27-A0A3-D043-5FAFC4F1687F}"/>
              </a:ext>
            </a:extLst>
          </p:cNvPr>
          <p:cNvSpPr/>
          <p:nvPr/>
        </p:nvSpPr>
        <p:spPr>
          <a:xfrm>
            <a:off x="2958919" y="1628316"/>
            <a:ext cx="2160000" cy="2160000"/>
          </a:xfrm>
          <a:prstGeom prst="rect">
            <a:avLst/>
          </a:prstGeom>
          <a:solidFill>
            <a:srgbClr val="A688E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72C8FC-0F7B-3349-F305-D7828F6D7939}"/>
              </a:ext>
            </a:extLst>
          </p:cNvPr>
          <p:cNvSpPr/>
          <p:nvPr/>
        </p:nvSpPr>
        <p:spPr>
          <a:xfrm>
            <a:off x="649125" y="3926265"/>
            <a:ext cx="2160000" cy="2160000"/>
          </a:xfrm>
          <a:prstGeom prst="rect">
            <a:avLst/>
          </a:prstGeom>
          <a:solidFill>
            <a:srgbClr val="48C1E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EF6EB38-C3B8-F1EA-FC02-B5CCA95D37BC}"/>
              </a:ext>
            </a:extLst>
          </p:cNvPr>
          <p:cNvSpPr/>
          <p:nvPr/>
        </p:nvSpPr>
        <p:spPr>
          <a:xfrm>
            <a:off x="-4810283" y="1887940"/>
            <a:ext cx="4440072" cy="1539431"/>
          </a:xfrm>
          <a:prstGeom prst="rect">
            <a:avLst/>
          </a:prstGeom>
          <a:solidFill>
            <a:srgbClr val="D9D9D9">
              <a:alpha val="85098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2ADA9B4-A22D-5CC3-1184-BB3EA440CC91}"/>
              </a:ext>
            </a:extLst>
          </p:cNvPr>
          <p:cNvSpPr txBox="1"/>
          <p:nvPr/>
        </p:nvSpPr>
        <p:spPr>
          <a:xfrm>
            <a:off x="649125" y="2439621"/>
            <a:ext cx="2160000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H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E71270E-F7FB-0E59-0CF9-6C4680DB6D1C}"/>
              </a:ext>
            </a:extLst>
          </p:cNvPr>
          <p:cNvSpPr txBox="1"/>
          <p:nvPr/>
        </p:nvSpPr>
        <p:spPr>
          <a:xfrm>
            <a:off x="2958919" y="2439621"/>
            <a:ext cx="2160000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H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RÉCIDIVES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1DDD8CC-ADD8-1ED7-A44E-1EB3875C19F5}"/>
              </a:ext>
            </a:extLst>
          </p:cNvPr>
          <p:cNvSpPr txBox="1"/>
          <p:nvPr/>
        </p:nvSpPr>
        <p:spPr>
          <a:xfrm>
            <a:off x="2946201" y="4734587"/>
            <a:ext cx="2208914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H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TRAITEMENTS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8412C80-DC08-D108-7AD0-B453EC02670E}"/>
              </a:ext>
            </a:extLst>
          </p:cNvPr>
          <p:cNvSpPr txBox="1"/>
          <p:nvPr/>
        </p:nvSpPr>
        <p:spPr>
          <a:xfrm>
            <a:off x="649125" y="4737570"/>
            <a:ext cx="2208914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H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BESOINS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762CF48-B58A-0973-3615-CCA37B667F5B}"/>
              </a:ext>
            </a:extLst>
          </p:cNvPr>
          <p:cNvSpPr txBox="1"/>
          <p:nvPr/>
        </p:nvSpPr>
        <p:spPr>
          <a:xfrm>
            <a:off x="-5020699" y="3771738"/>
            <a:ext cx="4846353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Suivi novateur qui allie compétences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médicales 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infirmières 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pour :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prévenir les récidives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renforcer l’adhésion aux traitements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améliorer durablement la qualité de vie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6991E70-2BEA-268E-961F-B39C24FDD124}"/>
              </a:ext>
            </a:extLst>
          </p:cNvPr>
          <p:cNvGrpSpPr/>
          <p:nvPr/>
        </p:nvGrpSpPr>
        <p:grpSpPr>
          <a:xfrm>
            <a:off x="597774" y="1628316"/>
            <a:ext cx="2262702" cy="2160000"/>
            <a:chOff x="6236574" y="1628316"/>
            <a:chExt cx="2262702" cy="2160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680F0BD-59BA-AA61-BB8F-007A82D03EA3}"/>
                </a:ext>
              </a:extLst>
            </p:cNvPr>
            <p:cNvSpPr/>
            <p:nvPr/>
          </p:nvSpPr>
          <p:spPr>
            <a:xfrm>
              <a:off x="6290362" y="1628316"/>
              <a:ext cx="2160000" cy="21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rgbClr val="FF0000"/>
                </a:solidFill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E31CF040-75B4-DDB1-B0AF-AF4FECC34B80}"/>
                </a:ext>
              </a:extLst>
            </p:cNvPr>
            <p:cNvSpPr txBox="1"/>
            <p:nvPr/>
          </p:nvSpPr>
          <p:spPr>
            <a:xfrm>
              <a:off x="6236574" y="2225934"/>
              <a:ext cx="2262702" cy="395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CH" sz="1500" dirty="0">
                  <a:latin typeface="Arial" panose="020B0604020202020204" pitchFamily="34" charset="0"/>
                  <a:cs typeface="Arial" panose="020B0604020202020204" pitchFamily="34" charset="0"/>
                </a:rPr>
                <a:t>Région lausannoise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0DEE21B5-72F2-C972-1284-E2FF417662A1}"/>
                </a:ext>
              </a:extLst>
            </p:cNvPr>
            <p:cNvSpPr txBox="1"/>
            <p:nvPr/>
          </p:nvSpPr>
          <p:spPr>
            <a:xfrm>
              <a:off x="6236574" y="2630062"/>
              <a:ext cx="2262702" cy="395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CH" sz="1500" dirty="0">
                  <a:latin typeface="Arial" panose="020B0604020202020204" pitchFamily="34" charset="0"/>
                  <a:cs typeface="Arial" panose="020B0604020202020204" pitchFamily="34" charset="0"/>
                </a:rPr>
                <a:t>AVC/AIT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74AF39A4-3162-B0B9-12F1-EDEFDADE210C}"/>
                </a:ext>
              </a:extLst>
            </p:cNvPr>
            <p:cNvSpPr txBox="1"/>
            <p:nvPr/>
          </p:nvSpPr>
          <p:spPr>
            <a:xfrm>
              <a:off x="6236574" y="3031557"/>
              <a:ext cx="2262702" cy="395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CH" sz="1500" dirty="0">
                  <a:latin typeface="Arial" panose="020B0604020202020204" pitchFamily="34" charset="0"/>
                  <a:cs typeface="Arial" panose="020B0604020202020204" pitchFamily="34" charset="0"/>
                </a:rPr>
                <a:t>Retour à domicile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CB9E117-B65B-EBE6-F2A9-113B6FCF5D9C}"/>
                </a:ext>
              </a:extLst>
            </p:cNvPr>
            <p:cNvSpPr/>
            <p:nvPr/>
          </p:nvSpPr>
          <p:spPr>
            <a:xfrm>
              <a:off x="6290362" y="1628316"/>
              <a:ext cx="2160000" cy="5491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2A560188-4CFE-0F03-896C-80BD9DBBC147}"/>
                </a:ext>
              </a:extLst>
            </p:cNvPr>
            <p:cNvSpPr txBox="1"/>
            <p:nvPr/>
          </p:nvSpPr>
          <p:spPr>
            <a:xfrm>
              <a:off x="6290362" y="1696709"/>
              <a:ext cx="216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POPULATION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47F67AAC-8DA8-9B51-D72A-FD22231CD46F}"/>
              </a:ext>
            </a:extLst>
          </p:cNvPr>
          <p:cNvGrpSpPr/>
          <p:nvPr/>
        </p:nvGrpSpPr>
        <p:grpSpPr>
          <a:xfrm>
            <a:off x="2958919" y="3923282"/>
            <a:ext cx="2262702" cy="2160000"/>
            <a:chOff x="8597719" y="3923282"/>
            <a:chExt cx="2262702" cy="2160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A4EF278-7CB3-3C91-BBD9-30E1F2F773C2}"/>
                </a:ext>
              </a:extLst>
            </p:cNvPr>
            <p:cNvSpPr/>
            <p:nvPr/>
          </p:nvSpPr>
          <p:spPr>
            <a:xfrm>
              <a:off x="8597719" y="3923282"/>
              <a:ext cx="2160000" cy="21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A9D8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46EAEF0-BBAD-79BD-7B74-56EED4D70065}"/>
                </a:ext>
              </a:extLst>
            </p:cNvPr>
            <p:cNvSpPr/>
            <p:nvPr/>
          </p:nvSpPr>
          <p:spPr>
            <a:xfrm>
              <a:off x="8597719" y="3923282"/>
              <a:ext cx="2160000" cy="549175"/>
            </a:xfrm>
            <a:prstGeom prst="rect">
              <a:avLst/>
            </a:prstGeom>
            <a:solidFill>
              <a:srgbClr val="2A9D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20878EC1-482B-43EF-3876-C4A85C87FC6E}"/>
                </a:ext>
              </a:extLst>
            </p:cNvPr>
            <p:cNvSpPr txBox="1"/>
            <p:nvPr/>
          </p:nvSpPr>
          <p:spPr>
            <a:xfrm>
              <a:off x="8597719" y="3997814"/>
              <a:ext cx="216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TRAITEMENTS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BFFB7B98-59E5-4E49-AB5C-9E98F39016D6}"/>
                </a:ext>
              </a:extLst>
            </p:cNvPr>
            <p:cNvSpPr txBox="1"/>
            <p:nvPr/>
          </p:nvSpPr>
          <p:spPr>
            <a:xfrm>
              <a:off x="8597719" y="4774606"/>
              <a:ext cx="2262702" cy="742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CH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Évaluer</a:t>
              </a:r>
              <a:r>
                <a:rPr lang="fr-CH" sz="1500" dirty="0">
                  <a:latin typeface="Arial" panose="020B0604020202020204" pitchFamily="34" charset="0"/>
                  <a:cs typeface="Arial" panose="020B0604020202020204" pitchFamily="34" charset="0"/>
                </a:rPr>
                <a:t> l’adhésion médicamenteuse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97BD2D5F-EA16-5902-1D7E-4EDE2462A5F0}"/>
              </a:ext>
            </a:extLst>
          </p:cNvPr>
          <p:cNvGrpSpPr/>
          <p:nvPr/>
        </p:nvGrpSpPr>
        <p:grpSpPr>
          <a:xfrm>
            <a:off x="2958919" y="1628316"/>
            <a:ext cx="2262702" cy="2160000"/>
            <a:chOff x="8597719" y="1628316"/>
            <a:chExt cx="2262702" cy="2160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E38EA7B-7B3A-7051-A301-CB34EE08A246}"/>
                </a:ext>
              </a:extLst>
            </p:cNvPr>
            <p:cNvSpPr/>
            <p:nvPr/>
          </p:nvSpPr>
          <p:spPr>
            <a:xfrm>
              <a:off x="8597719" y="1628316"/>
              <a:ext cx="2160000" cy="21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A688E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9A07217-600C-A265-7E4F-191F5FD1998A}"/>
                </a:ext>
              </a:extLst>
            </p:cNvPr>
            <p:cNvSpPr/>
            <p:nvPr/>
          </p:nvSpPr>
          <p:spPr>
            <a:xfrm>
              <a:off x="8597719" y="1631921"/>
              <a:ext cx="2160000" cy="549175"/>
            </a:xfrm>
            <a:prstGeom prst="rect">
              <a:avLst/>
            </a:prstGeom>
            <a:solidFill>
              <a:srgbClr val="A688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F51E2E98-4153-A517-440F-E8475A5180AA}"/>
                </a:ext>
              </a:extLst>
            </p:cNvPr>
            <p:cNvSpPr txBox="1"/>
            <p:nvPr/>
          </p:nvSpPr>
          <p:spPr>
            <a:xfrm>
              <a:off x="8597719" y="1706453"/>
              <a:ext cx="216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RÉCIDIVES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36561D2F-4355-CAAA-1815-1EED67D3B5FF}"/>
                </a:ext>
              </a:extLst>
            </p:cNvPr>
            <p:cNvSpPr txBox="1"/>
            <p:nvPr/>
          </p:nvSpPr>
          <p:spPr>
            <a:xfrm>
              <a:off x="8597719" y="2231355"/>
              <a:ext cx="2262702" cy="742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CH" sz="1500" dirty="0">
                  <a:latin typeface="Arial" panose="020B0604020202020204" pitchFamily="34" charset="0"/>
                  <a:cs typeface="Arial" panose="020B0604020202020204" pitchFamily="34" charset="0"/>
                </a:rPr>
                <a:t>Examen neurologique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4B38913B-CBBC-7E5E-5085-F7AA59B3B3F8}"/>
                </a:ext>
              </a:extLst>
            </p:cNvPr>
            <p:cNvSpPr txBox="1"/>
            <p:nvPr/>
          </p:nvSpPr>
          <p:spPr>
            <a:xfrm>
              <a:off x="8597719" y="3036977"/>
              <a:ext cx="2262702" cy="395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CH" sz="1500" dirty="0">
                  <a:latin typeface="Arial" panose="020B0604020202020204" pitchFamily="34" charset="0"/>
                  <a:cs typeface="Arial" panose="020B0604020202020204" pitchFamily="34" charset="0"/>
                </a:rPr>
                <a:t>Gestion des FRCV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76399859-4EE4-8D74-75E6-F38310188AEA}"/>
              </a:ext>
            </a:extLst>
          </p:cNvPr>
          <p:cNvGrpSpPr/>
          <p:nvPr/>
        </p:nvGrpSpPr>
        <p:grpSpPr>
          <a:xfrm>
            <a:off x="595722" y="3926265"/>
            <a:ext cx="2303138" cy="2160000"/>
            <a:chOff x="6234522" y="3926265"/>
            <a:chExt cx="2303138" cy="21600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C358CCF-3112-AF1B-EC62-7FFD4015AB8B}"/>
                </a:ext>
              </a:extLst>
            </p:cNvPr>
            <p:cNvSpPr/>
            <p:nvPr/>
          </p:nvSpPr>
          <p:spPr>
            <a:xfrm>
              <a:off x="6287925" y="3926265"/>
              <a:ext cx="2160000" cy="21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48C1E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7076951-B352-E2E6-3140-93C5B198EBE6}"/>
                </a:ext>
              </a:extLst>
            </p:cNvPr>
            <p:cNvSpPr/>
            <p:nvPr/>
          </p:nvSpPr>
          <p:spPr>
            <a:xfrm>
              <a:off x="6287925" y="3926265"/>
              <a:ext cx="2160000" cy="549175"/>
            </a:xfrm>
            <a:prstGeom prst="rect">
              <a:avLst/>
            </a:prstGeom>
            <a:solidFill>
              <a:srgbClr val="48C1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7EDF26EA-69E6-53EB-24A7-B25227819B3F}"/>
                </a:ext>
              </a:extLst>
            </p:cNvPr>
            <p:cNvSpPr txBox="1"/>
            <p:nvPr/>
          </p:nvSpPr>
          <p:spPr>
            <a:xfrm>
              <a:off x="6287925" y="3992389"/>
              <a:ext cx="216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BESOINS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161E69C1-FE96-F9A7-669F-D59CFD6F813C}"/>
                </a:ext>
              </a:extLst>
            </p:cNvPr>
            <p:cNvSpPr txBox="1"/>
            <p:nvPr/>
          </p:nvSpPr>
          <p:spPr>
            <a:xfrm>
              <a:off x="6236574" y="4413777"/>
              <a:ext cx="2262702" cy="395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CH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Évaluer</a:t>
              </a:r>
              <a:r>
                <a:rPr lang="fr-CH" sz="1500" dirty="0">
                  <a:latin typeface="Arial" panose="020B0604020202020204" pitchFamily="34" charset="0"/>
                  <a:cs typeface="Arial" panose="020B0604020202020204" pitchFamily="34" charset="0"/>
                </a:rPr>
                <a:t> qualité vie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18D70071-450C-832F-F1F0-CCCDA2D2A49D}"/>
                </a:ext>
              </a:extLst>
            </p:cNvPr>
            <p:cNvSpPr txBox="1"/>
            <p:nvPr/>
          </p:nvSpPr>
          <p:spPr>
            <a:xfrm>
              <a:off x="6236574" y="4795149"/>
              <a:ext cx="2262702" cy="395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CH" sz="1500" dirty="0">
                  <a:latin typeface="Arial" panose="020B0604020202020204" pitchFamily="34" charset="0"/>
                  <a:cs typeface="Arial" panose="020B0604020202020204" pitchFamily="34" charset="0"/>
                </a:rPr>
                <a:t>Suivi personnalisé:</a:t>
              </a:r>
            </a:p>
          </p:txBody>
        </p:sp>
        <p:pic>
          <p:nvPicPr>
            <p:cNvPr id="44" name="Graphique 43" descr="Centre d’appels avec un remplissage uni">
              <a:extLst>
                <a:ext uri="{FF2B5EF4-FFF2-40B4-BE49-F238E27FC236}">
                  <a16:creationId xmlns:a16="http://schemas.microsoft.com/office/drawing/2014/main" id="{63EAFFCF-4758-28E0-488A-634E77DF9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06563" y="5226331"/>
              <a:ext cx="406474" cy="406474"/>
            </a:xfrm>
            <a:prstGeom prst="rect">
              <a:avLst/>
            </a:prstGeom>
          </p:spPr>
        </p:pic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948738E3-DE90-7E8D-4FE2-A0C5392A6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65495" y="5223692"/>
              <a:ext cx="406474" cy="409113"/>
            </a:xfrm>
            <a:prstGeom prst="rect">
              <a:avLst/>
            </a:prstGeom>
          </p:spPr>
        </p:pic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AA209428-8DD5-6DD0-B039-8FBC95CEA7D5}"/>
                </a:ext>
              </a:extLst>
            </p:cNvPr>
            <p:cNvSpPr txBox="1"/>
            <p:nvPr/>
          </p:nvSpPr>
          <p:spPr>
            <a:xfrm>
              <a:off x="6234522" y="5587407"/>
              <a:ext cx="2303138" cy="395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CH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Évaluer</a:t>
              </a:r>
              <a:r>
                <a:rPr lang="fr-CH" sz="1500" dirty="0">
                  <a:latin typeface="Arial" panose="020B0604020202020204" pitchFamily="34" charset="0"/>
                  <a:cs typeface="Arial" panose="020B0604020202020204" pitchFamily="34" charset="0"/>
                </a:rPr>
                <a:t> satisfaction</a:t>
              </a:r>
            </a:p>
          </p:txBody>
        </p:sp>
      </p:grpSp>
      <p:sp>
        <p:nvSpPr>
          <p:cNvPr id="49" name="ZoneTexte 48">
            <a:extLst>
              <a:ext uri="{FF2B5EF4-FFF2-40B4-BE49-F238E27FC236}">
                <a16:creationId xmlns:a16="http://schemas.microsoft.com/office/drawing/2014/main" id="{E49F8791-B946-9EED-4E6F-CEFD67BC0407}"/>
              </a:ext>
            </a:extLst>
          </p:cNvPr>
          <p:cNvSpPr txBox="1"/>
          <p:nvPr/>
        </p:nvSpPr>
        <p:spPr>
          <a:xfrm>
            <a:off x="-4810283" y="1958211"/>
            <a:ext cx="4440072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Consultation ambulatoire </a:t>
            </a:r>
          </a:p>
          <a:p>
            <a:pPr algn="ctr">
              <a:lnSpc>
                <a:spcPct val="150000"/>
              </a:lnSpc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1 mois post-hospitalisation par une </a:t>
            </a:r>
          </a:p>
          <a:p>
            <a:pPr algn="ctr">
              <a:lnSpc>
                <a:spcPct val="150000"/>
              </a:lnSpc>
            </a:pPr>
            <a:r>
              <a:rPr lang="fr-CH" b="1" dirty="0">
                <a:solidFill>
                  <a:srgbClr val="DF64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Infirmière Praticienne Spécialisée (IPS)</a:t>
            </a:r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FDE98CB8-06F4-FD60-147E-26476DE74971}"/>
              </a:ext>
            </a:extLst>
          </p:cNvPr>
          <p:cNvGrpSpPr/>
          <p:nvPr/>
        </p:nvGrpSpPr>
        <p:grpSpPr>
          <a:xfrm>
            <a:off x="5732911" y="1628316"/>
            <a:ext cx="4469794" cy="4454966"/>
            <a:chOff x="5732911" y="1628316"/>
            <a:chExt cx="4469794" cy="4454966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34AA1013-CBBC-E6BD-35E3-0FFFE59A4550}"/>
                </a:ext>
              </a:extLst>
            </p:cNvPr>
            <p:cNvSpPr/>
            <p:nvPr/>
          </p:nvSpPr>
          <p:spPr>
            <a:xfrm>
              <a:off x="5732911" y="1628316"/>
              <a:ext cx="4469794" cy="445496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D6521CA-CAA1-2669-C186-389C3656AF11}"/>
                </a:ext>
              </a:extLst>
            </p:cNvPr>
            <p:cNvSpPr/>
            <p:nvPr/>
          </p:nvSpPr>
          <p:spPr>
            <a:xfrm>
              <a:off x="5735347" y="1628316"/>
              <a:ext cx="4467357" cy="549175"/>
            </a:xfrm>
            <a:prstGeom prst="rect">
              <a:avLst/>
            </a:prstGeom>
            <a:solidFill>
              <a:srgbClr val="4E4E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550E6260-B288-87B9-108E-CB96B4986780}"/>
                </a:ext>
              </a:extLst>
            </p:cNvPr>
            <p:cNvSpPr txBox="1"/>
            <p:nvPr/>
          </p:nvSpPr>
          <p:spPr>
            <a:xfrm>
              <a:off x="5735348" y="1696709"/>
              <a:ext cx="44673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Évaluation consultation IPS </a:t>
              </a:r>
            </a:p>
          </p:txBody>
        </p:sp>
      </p:grpSp>
      <p:sp>
        <p:nvSpPr>
          <p:cNvPr id="50" name="ZoneTexte 49">
            <a:extLst>
              <a:ext uri="{FF2B5EF4-FFF2-40B4-BE49-F238E27FC236}">
                <a16:creationId xmlns:a16="http://schemas.microsoft.com/office/drawing/2014/main" id="{70EA2525-901F-24AE-BB36-370B043E1AB6}"/>
              </a:ext>
            </a:extLst>
          </p:cNvPr>
          <p:cNvSpPr txBox="1"/>
          <p:nvPr/>
        </p:nvSpPr>
        <p:spPr>
          <a:xfrm>
            <a:off x="5820537" y="2275769"/>
            <a:ext cx="43275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Indicateurs de qualité: </a:t>
            </a: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b="1" dirty="0">
                <a:solidFill>
                  <a:srgbClr val="FD5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PROMS</a:t>
            </a:r>
            <a:r>
              <a:rPr lang="fr-CH" dirty="0">
                <a:solidFill>
                  <a:srgbClr val="FD5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CH" sz="1400" i="1" dirty="0">
                <a:solidFill>
                  <a:srgbClr val="FD5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(Patient-</a:t>
            </a:r>
            <a:r>
              <a:rPr lang="fr-CH" sz="1400" i="1" dirty="0" err="1">
                <a:solidFill>
                  <a:srgbClr val="FD5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reported</a:t>
            </a:r>
            <a:r>
              <a:rPr lang="fr-CH" sz="1400" i="1" dirty="0">
                <a:solidFill>
                  <a:srgbClr val="FD5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i="1" dirty="0" err="1">
                <a:solidFill>
                  <a:srgbClr val="FD5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lang="fr-CH" sz="1400" i="1" dirty="0">
                <a:solidFill>
                  <a:srgbClr val="FD5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i="1" dirty="0" err="1">
                <a:solidFill>
                  <a:srgbClr val="FD5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fr-CH" sz="1400" i="1" dirty="0">
                <a:solidFill>
                  <a:srgbClr val="FD5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CH" sz="1600" i="1" dirty="0">
              <a:solidFill>
                <a:srgbClr val="FD51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5001A884-1F2C-51DB-314F-4813744DA6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58097">
            <a:off x="9150953" y="2893591"/>
            <a:ext cx="2447018" cy="34477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98043FB0-6B6B-DDA3-C5D4-981BCB83F7A6}"/>
              </a:ext>
            </a:extLst>
          </p:cNvPr>
          <p:cNvSpPr txBox="1"/>
          <p:nvPr/>
        </p:nvSpPr>
        <p:spPr>
          <a:xfrm>
            <a:off x="6600934" y="3738755"/>
            <a:ext cx="2052084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MARS-5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PACIC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SS-QoL-12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F9B1374-C87A-80D5-1A3C-188FCB070F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0340" y="357488"/>
            <a:ext cx="2249619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00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70B70-BF30-5855-A7D8-E47FD8CFE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 70">
            <a:extLst>
              <a:ext uri="{FF2B5EF4-FFF2-40B4-BE49-F238E27FC236}">
                <a16:creationId xmlns:a16="http://schemas.microsoft.com/office/drawing/2014/main" id="{481ADF8C-DC80-AB0A-7D0D-D7C95D8D0B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838"/>
          <a:stretch/>
        </p:blipFill>
        <p:spPr>
          <a:xfrm>
            <a:off x="4568918" y="3071273"/>
            <a:ext cx="2685974" cy="22384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BFED6D-E2B5-0FE9-3B5F-A5C0D94410E8}"/>
              </a:ext>
            </a:extLst>
          </p:cNvPr>
          <p:cNvSpPr/>
          <p:nvPr/>
        </p:nvSpPr>
        <p:spPr>
          <a:xfrm>
            <a:off x="0" y="0"/>
            <a:ext cx="12192000" cy="1141171"/>
          </a:xfrm>
          <a:prstGeom prst="rect">
            <a:avLst/>
          </a:prstGeom>
          <a:gradFill flip="none" rotWithShape="1">
            <a:gsLst>
              <a:gs pos="0">
                <a:srgbClr val="B30127"/>
              </a:gs>
              <a:gs pos="81000">
                <a:srgbClr val="FA8176"/>
              </a:gs>
              <a:gs pos="54000">
                <a:srgbClr val="E77DA5"/>
              </a:gs>
              <a:gs pos="25000">
                <a:srgbClr val="D03860"/>
              </a:gs>
              <a:gs pos="100000">
                <a:srgbClr val="FEAD4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35D13E-0248-02E9-71B2-AE33BB228F62}"/>
              </a:ext>
            </a:extLst>
          </p:cNvPr>
          <p:cNvSpPr/>
          <p:nvPr/>
        </p:nvSpPr>
        <p:spPr>
          <a:xfrm>
            <a:off x="182877" y="146304"/>
            <a:ext cx="6795823" cy="84856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7AA291F-7683-5A66-C8FD-FE2B5C0D9BC1}"/>
              </a:ext>
            </a:extLst>
          </p:cNvPr>
          <p:cNvSpPr txBox="1"/>
          <p:nvPr/>
        </p:nvSpPr>
        <p:spPr>
          <a:xfrm>
            <a:off x="182879" y="339753"/>
            <a:ext cx="673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RÉSULTATS ATTENDUS</a:t>
            </a:r>
            <a:endParaRPr lang="fr-CH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D93177C-4E1E-62BA-A67A-4848113B74E9}"/>
              </a:ext>
            </a:extLst>
          </p:cNvPr>
          <p:cNvSpPr txBox="1"/>
          <p:nvPr/>
        </p:nvSpPr>
        <p:spPr>
          <a:xfrm>
            <a:off x="2190654" y="1737884"/>
            <a:ext cx="31840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H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CHIFFRES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600 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patient(e)s / an en consultation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32F339CC-4992-B2D0-BF93-4E428282EE3D}"/>
              </a:ext>
            </a:extLst>
          </p:cNvPr>
          <p:cNvSpPr/>
          <p:nvPr/>
        </p:nvSpPr>
        <p:spPr>
          <a:xfrm>
            <a:off x="2190655" y="1582083"/>
            <a:ext cx="3026811" cy="14425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C30D4C5-9D35-949D-9C13-C38084F77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756" y="1349610"/>
            <a:ext cx="1455552" cy="776548"/>
          </a:xfrm>
          <a:prstGeom prst="rect">
            <a:avLst/>
          </a:prstGeom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93DD40EA-64BE-0684-88AB-6B61A953657E}"/>
              </a:ext>
            </a:extLst>
          </p:cNvPr>
          <p:cNvSpPr/>
          <p:nvPr/>
        </p:nvSpPr>
        <p:spPr>
          <a:xfrm>
            <a:off x="6924835" y="5171653"/>
            <a:ext cx="3026811" cy="1442503"/>
          </a:xfrm>
          <a:prstGeom prst="roundRect">
            <a:avLst/>
          </a:prstGeom>
          <a:noFill/>
          <a:ln w="28575">
            <a:solidFill>
              <a:srgbClr val="2A9D8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7AD58384-4F89-0FD5-A66B-C7A517B71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2317" y="4531821"/>
            <a:ext cx="1418056" cy="13288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A17B534A-4BC4-5D84-3D82-795FEF22A6C2}"/>
              </a:ext>
            </a:extLst>
          </p:cNvPr>
          <p:cNvSpPr/>
          <p:nvPr/>
        </p:nvSpPr>
        <p:spPr>
          <a:xfrm>
            <a:off x="2190655" y="5171653"/>
            <a:ext cx="3026811" cy="1442503"/>
          </a:xfrm>
          <a:prstGeom prst="roundRect">
            <a:avLst/>
          </a:prstGeom>
          <a:noFill/>
          <a:ln w="28575">
            <a:solidFill>
              <a:srgbClr val="48C1E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FE2CFAE4-22FF-F5EB-C853-4BD11DAB2E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8976" y="4416622"/>
            <a:ext cx="1739641" cy="14326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49EDEB8B-4082-77A9-50F0-52243C438778}"/>
              </a:ext>
            </a:extLst>
          </p:cNvPr>
          <p:cNvSpPr txBox="1"/>
          <p:nvPr/>
        </p:nvSpPr>
        <p:spPr>
          <a:xfrm>
            <a:off x="2141751" y="5275915"/>
            <a:ext cx="3296574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H" sz="2000" b="1" dirty="0">
                <a:solidFill>
                  <a:srgbClr val="48C1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BESOINS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3001EA95-0E20-A22D-5FD0-C032452F2A22}"/>
              </a:ext>
            </a:extLst>
          </p:cNvPr>
          <p:cNvSpPr/>
          <p:nvPr/>
        </p:nvSpPr>
        <p:spPr>
          <a:xfrm>
            <a:off x="6924835" y="1582083"/>
            <a:ext cx="3026811" cy="1442503"/>
          </a:xfrm>
          <a:prstGeom prst="roundRect">
            <a:avLst/>
          </a:prstGeom>
          <a:noFill/>
          <a:ln w="28575">
            <a:solidFill>
              <a:srgbClr val="A688E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AFF76898-0892-5B3C-900E-40C3786B77F3}"/>
              </a:ext>
            </a:extLst>
          </p:cNvPr>
          <p:cNvSpPr txBox="1"/>
          <p:nvPr/>
        </p:nvSpPr>
        <p:spPr>
          <a:xfrm>
            <a:off x="6817259" y="1737884"/>
            <a:ext cx="302681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H" sz="2000" b="1" dirty="0">
                <a:solidFill>
                  <a:srgbClr val="A688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RÉCIDIVES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1510B069-60B9-423A-3FA6-891DC76699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0361" y="1155619"/>
            <a:ext cx="1440306" cy="1370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D2538280-6E55-4343-13AE-7EAA48A1CA03}"/>
              </a:ext>
            </a:extLst>
          </p:cNvPr>
          <p:cNvSpPr/>
          <p:nvPr/>
        </p:nvSpPr>
        <p:spPr>
          <a:xfrm>
            <a:off x="2190655" y="1577684"/>
            <a:ext cx="3026811" cy="14425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4BD5E3E0-0A71-D24E-401F-714A3D6E1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756" y="1345211"/>
            <a:ext cx="1455552" cy="776548"/>
          </a:xfrm>
          <a:prstGeom prst="rect">
            <a:avLst/>
          </a:prstGeom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0C863518-3C9A-B657-7A59-2D3DD80F7C38}"/>
              </a:ext>
            </a:extLst>
          </p:cNvPr>
          <p:cNvSpPr/>
          <p:nvPr/>
        </p:nvSpPr>
        <p:spPr>
          <a:xfrm>
            <a:off x="6924835" y="5167254"/>
            <a:ext cx="3026811" cy="1442503"/>
          </a:xfrm>
          <a:prstGeom prst="roundRect">
            <a:avLst/>
          </a:prstGeom>
          <a:noFill/>
          <a:ln w="28575">
            <a:solidFill>
              <a:srgbClr val="2A9D8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49321957-A603-7F9C-7340-B7BB027C1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2317" y="4527422"/>
            <a:ext cx="1418056" cy="13288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ZoneTexte 55">
            <a:extLst>
              <a:ext uri="{FF2B5EF4-FFF2-40B4-BE49-F238E27FC236}">
                <a16:creationId xmlns:a16="http://schemas.microsoft.com/office/drawing/2014/main" id="{4FA570E5-F275-AE38-5CCA-9C2166A91C40}"/>
              </a:ext>
            </a:extLst>
          </p:cNvPr>
          <p:cNvSpPr txBox="1"/>
          <p:nvPr/>
        </p:nvSpPr>
        <p:spPr>
          <a:xfrm>
            <a:off x="6817259" y="5271517"/>
            <a:ext cx="3133254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H" sz="2000" b="1" dirty="0">
                <a:solidFill>
                  <a:srgbClr val="2A9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TRAITEMENTS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E7959520-1AA1-6233-5B61-5EFA52C9F8AA}"/>
              </a:ext>
            </a:extLst>
          </p:cNvPr>
          <p:cNvSpPr/>
          <p:nvPr/>
        </p:nvSpPr>
        <p:spPr>
          <a:xfrm>
            <a:off x="2190655" y="5167254"/>
            <a:ext cx="3026811" cy="1442503"/>
          </a:xfrm>
          <a:prstGeom prst="roundRect">
            <a:avLst/>
          </a:prstGeom>
          <a:noFill/>
          <a:ln w="28575">
            <a:solidFill>
              <a:srgbClr val="48C1E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54C8809A-FCD4-9C2B-6B9D-AB33F961A0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8976" y="4412223"/>
            <a:ext cx="1739641" cy="14326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6" name="Rectangle : coins arrondis 65">
            <a:extLst>
              <a:ext uri="{FF2B5EF4-FFF2-40B4-BE49-F238E27FC236}">
                <a16:creationId xmlns:a16="http://schemas.microsoft.com/office/drawing/2014/main" id="{1C9FDDEC-46A2-2A0B-55BF-19511E45B374}"/>
              </a:ext>
            </a:extLst>
          </p:cNvPr>
          <p:cNvSpPr/>
          <p:nvPr/>
        </p:nvSpPr>
        <p:spPr>
          <a:xfrm>
            <a:off x="6924835" y="1577684"/>
            <a:ext cx="3026811" cy="1442503"/>
          </a:xfrm>
          <a:prstGeom prst="roundRect">
            <a:avLst/>
          </a:prstGeom>
          <a:noFill/>
          <a:ln w="28575">
            <a:solidFill>
              <a:srgbClr val="A688E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9E29B238-8F38-B448-729D-C42F7EBD8638}"/>
              </a:ext>
            </a:extLst>
          </p:cNvPr>
          <p:cNvSpPr txBox="1"/>
          <p:nvPr/>
        </p:nvSpPr>
        <p:spPr>
          <a:xfrm>
            <a:off x="6817259" y="1733485"/>
            <a:ext cx="302681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H" sz="2000" b="1" dirty="0">
                <a:solidFill>
                  <a:srgbClr val="A688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RÉCIDIVES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2AEF8A96-9771-F7E9-8F69-FCF3AD56FF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0361" y="1151220"/>
            <a:ext cx="1440306" cy="1370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E434AE82-B2A0-EC43-A7F6-F0B1111F4240}"/>
              </a:ext>
            </a:extLst>
          </p:cNvPr>
          <p:cNvSpPr txBox="1"/>
          <p:nvPr/>
        </p:nvSpPr>
        <p:spPr>
          <a:xfrm>
            <a:off x="7118498" y="2275367"/>
            <a:ext cx="2828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Identifier les récidives</a:t>
            </a:r>
          </a:p>
          <a:p>
            <a:r>
              <a:rPr lang="fr-CH" sz="2000" b="1" dirty="0">
                <a:solidFill>
                  <a:srgbClr val="A688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contrôle FRCV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0E800D78-F85E-8A20-4487-B7A3E7BF3469}"/>
              </a:ext>
            </a:extLst>
          </p:cNvPr>
          <p:cNvSpPr txBox="1"/>
          <p:nvPr/>
        </p:nvSpPr>
        <p:spPr>
          <a:xfrm>
            <a:off x="6920180" y="5760959"/>
            <a:ext cx="3026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b="1" dirty="0">
                <a:solidFill>
                  <a:srgbClr val="2A9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adhésion médicamenteuse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86E69B12-A42C-7309-0D64-2B70F444619C}"/>
              </a:ext>
            </a:extLst>
          </p:cNvPr>
          <p:cNvSpPr txBox="1"/>
          <p:nvPr/>
        </p:nvSpPr>
        <p:spPr>
          <a:xfrm>
            <a:off x="2187193" y="5759788"/>
            <a:ext cx="3080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b="1" dirty="0">
                <a:solidFill>
                  <a:srgbClr val="48C1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connaissances – satisfaction – autogestion </a:t>
            </a:r>
          </a:p>
        </p:txBody>
      </p:sp>
      <p:pic>
        <p:nvPicPr>
          <p:cNvPr id="72" name="Image 71">
            <a:extLst>
              <a:ext uri="{FF2B5EF4-FFF2-40B4-BE49-F238E27FC236}">
                <a16:creationId xmlns:a16="http://schemas.microsoft.com/office/drawing/2014/main" id="{673C125B-DE73-4CB3-60A4-FBA81DEF2F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096" y="2583085"/>
            <a:ext cx="1534109" cy="139874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FCD0C25-45A4-187A-B23E-8672D5E7D0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0340" y="357488"/>
            <a:ext cx="2249619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71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B2AAE-46D1-96C9-0F7A-83BCB7D5D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Cerveau, jouet, jaune&#10;&#10;Description générée automatiquement">
            <a:extLst>
              <a:ext uri="{FF2B5EF4-FFF2-40B4-BE49-F238E27FC236}">
                <a16:creationId xmlns:a16="http://schemas.microsoft.com/office/drawing/2014/main" id="{6589C1DC-9348-9D3C-473B-BC6D07614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5"/>
            <a:ext cx="12192000" cy="686834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2D8F531-2010-8959-9ACE-563C809E6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348" y="1883145"/>
            <a:ext cx="2249619" cy="4755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021CE5-A457-BB23-D0F7-91D824D27EEF}"/>
              </a:ext>
            </a:extLst>
          </p:cNvPr>
          <p:cNvSpPr/>
          <p:nvPr/>
        </p:nvSpPr>
        <p:spPr>
          <a:xfrm>
            <a:off x="6449697" y="2669517"/>
            <a:ext cx="5413051" cy="2132305"/>
          </a:xfrm>
          <a:prstGeom prst="rect">
            <a:avLst/>
          </a:prstGeom>
          <a:solidFill>
            <a:srgbClr val="FF8E69">
              <a:alpha val="82000"/>
            </a:srgbClr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2B588C9-0B53-C6C0-4A35-F755A6E7A02A}"/>
              </a:ext>
            </a:extLst>
          </p:cNvPr>
          <p:cNvSpPr txBox="1"/>
          <p:nvPr/>
        </p:nvSpPr>
        <p:spPr>
          <a:xfrm>
            <a:off x="6403519" y="2814792"/>
            <a:ext cx="54592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 CEREBROVASCULAIRE IPS</a:t>
            </a:r>
          </a:p>
          <a:p>
            <a:pPr algn="ctr"/>
            <a:r>
              <a:rPr lang="fr-CH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Stroke Center - Service de neurologie</a:t>
            </a:r>
          </a:p>
          <a:p>
            <a:pPr algn="ctr"/>
            <a:r>
              <a:rPr lang="fr-CH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Département des neurosciences cliniques</a:t>
            </a:r>
          </a:p>
          <a:p>
            <a:pPr algn="ctr"/>
            <a:r>
              <a:rPr lang="fr-CH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</a:t>
            </a:r>
          </a:p>
          <a:p>
            <a:pPr algn="ctr"/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fanny.simonnet@chuv.ch</a:t>
            </a:r>
            <a:r>
              <a:rPr lang="fr-CH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Image 5" descr="Une image contenant Police, texte, Graphiqu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83337625-146A-4C33-D836-9B48C6A498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02" y="1834715"/>
            <a:ext cx="2514885" cy="50811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EBC25B2-C1F4-228D-AF63-33AE7CEE942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804" t="-1225" r="22651" b="-584"/>
          <a:stretch/>
        </p:blipFill>
        <p:spPr>
          <a:xfrm rot="20510271">
            <a:off x="521998" y="13964"/>
            <a:ext cx="3305896" cy="27180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Image 15" descr="Une image contenant mur, texte, intérieur, chaise&#10;&#10;Le contenu généré par l’IA peut être incorrect.">
            <a:extLst>
              <a:ext uri="{FF2B5EF4-FFF2-40B4-BE49-F238E27FC236}">
                <a16:creationId xmlns:a16="http://schemas.microsoft.com/office/drawing/2014/main" id="{56B6CCA0-1361-599C-CB21-5A84B9F018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9"/>
          <a:stretch/>
        </p:blipFill>
        <p:spPr>
          <a:xfrm rot="462976">
            <a:off x="2165361" y="1731787"/>
            <a:ext cx="354076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3" name="Image 72" descr="Une image contenant mur, intérieur, habits, tableau blanc&#10;&#10;Le contenu généré par l’IA peut être incorrect.">
            <a:extLst>
              <a:ext uri="{FF2B5EF4-FFF2-40B4-BE49-F238E27FC236}">
                <a16:creationId xmlns:a16="http://schemas.microsoft.com/office/drawing/2014/main" id="{DC50BDA4-050D-BCBF-A24E-22370C0860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1"/>
          <a:stretch/>
        </p:blipFill>
        <p:spPr>
          <a:xfrm rot="21039428">
            <a:off x="1475249" y="3943549"/>
            <a:ext cx="3305896" cy="27180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237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Office PowerPoint</Application>
  <PresentationFormat>Grand écran</PresentationFormat>
  <Paragraphs>104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Simonnet Fanny</dc:creator>
  <cp:lastModifiedBy>Juillard Anne-Sophie</cp:lastModifiedBy>
  <cp:revision>62</cp:revision>
  <dcterms:created xsi:type="dcterms:W3CDTF">2025-09-21T10:33:17Z</dcterms:created>
  <dcterms:modified xsi:type="dcterms:W3CDTF">2025-09-23T07:39:01Z</dcterms:modified>
</cp:coreProperties>
</file>