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68901" y="1201655"/>
            <a:ext cx="3543300" cy="481095"/>
          </a:xfrm>
        </p:spPr>
        <p:txBody>
          <a:bodyPr anchor="ctr" anchorCtr="0">
            <a:noAutofit/>
          </a:bodyPr>
          <a:lstStyle>
            <a:lvl1pPr algn="l">
              <a:defRPr sz="1400" cap="none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pour modifier  </a:t>
            </a:r>
            <a:br>
              <a:rPr lang="fr-CH" dirty="0"/>
            </a:br>
            <a:r>
              <a:rPr lang="fr-CH" dirty="0"/>
              <a:t>le sous-titre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68901" y="1682751"/>
            <a:ext cx="3543300" cy="254635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92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4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/>
              </a:defRPr>
            </a:lvl1pPr>
          </a:lstStyle>
          <a:p>
            <a:fld id="{3BE4B233-372C-F744-8E37-D80ABF3C5A03}" type="datetimeFigureOut">
              <a:rPr lang="fr-FR" smtClean="0"/>
              <a:t>24/09/2025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3" y="4831175"/>
            <a:ext cx="685988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/>
          <a:ea typeface="+mj-ea"/>
          <a:cs typeface="Arial" panose="020B0604020202020204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/>
        <a:buNone/>
        <a:defRPr sz="3200" kern="1200">
          <a:solidFill>
            <a:schemeClr val="tx1"/>
          </a:solidFill>
          <a:latin typeface="Arial" panose="020B0604020202020204"/>
          <a:ea typeface="+mn-ea"/>
          <a:cs typeface="Arial" panose="020B0604020202020204"/>
        </a:defRPr>
      </a:lvl1pPr>
      <a:lvl2pPr marL="457200" indent="0" algn="l" defTabSz="457200" rtl="0" eaLnBrk="1" latinLnBrk="0" hangingPunct="1">
        <a:spcBef>
          <a:spcPct val="20000"/>
        </a:spcBef>
        <a:buFont typeface="Arial" panose="020B0604020202020204"/>
        <a:buNone/>
        <a:defRPr sz="2800" kern="1200">
          <a:solidFill>
            <a:schemeClr val="tx1"/>
          </a:solidFill>
          <a:latin typeface="Arial" panose="020B0604020202020204"/>
          <a:ea typeface="+mn-ea"/>
          <a:cs typeface="Arial" panose="020B0604020202020204"/>
        </a:defRPr>
      </a:lvl2pPr>
      <a:lvl3pPr marL="914400" indent="0" algn="l" defTabSz="457200" rtl="0" eaLnBrk="1" latinLnBrk="0" hangingPunct="1">
        <a:spcBef>
          <a:spcPct val="20000"/>
        </a:spcBef>
        <a:buFont typeface="Arial" panose="020B0604020202020204"/>
        <a:buNone/>
        <a:defRPr sz="2400" kern="1200">
          <a:solidFill>
            <a:schemeClr val="tx1"/>
          </a:solidFill>
          <a:latin typeface="Arial" panose="020B0604020202020204"/>
          <a:ea typeface="+mn-ea"/>
          <a:cs typeface="Arial" panose="020B0604020202020204"/>
        </a:defRPr>
      </a:lvl3pPr>
      <a:lvl4pPr marL="1371600" indent="0" algn="l" defTabSz="457200" rtl="0" eaLnBrk="1" latinLnBrk="0" hangingPunct="1">
        <a:spcBef>
          <a:spcPct val="20000"/>
        </a:spcBef>
        <a:buFont typeface="Arial" panose="020B0604020202020204"/>
        <a:buNone/>
        <a:defRPr sz="2000" kern="1200">
          <a:solidFill>
            <a:schemeClr val="tx1"/>
          </a:solidFill>
          <a:latin typeface="Arial" panose="020B0604020202020204"/>
          <a:ea typeface="+mn-ea"/>
          <a:cs typeface="Arial" panose="020B0604020202020204"/>
        </a:defRPr>
      </a:lvl4pPr>
      <a:lvl5pPr marL="1828800" indent="0" algn="l" defTabSz="457200" rtl="0" eaLnBrk="1" latinLnBrk="0" hangingPunct="1">
        <a:spcBef>
          <a:spcPct val="20000"/>
        </a:spcBef>
        <a:buFont typeface="Arial" panose="020B0604020202020204"/>
        <a:buNone/>
        <a:defRPr sz="2000" kern="1200">
          <a:solidFill>
            <a:schemeClr val="tx1"/>
          </a:solidFill>
          <a:latin typeface="Arial" panose="020B0604020202020204"/>
          <a:ea typeface="+mn-ea"/>
          <a:cs typeface="Arial" panose="020B0604020202020204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Ruyan ZHOU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sz="3000" dirty="0"/>
              <a:t>La variabilité du sommeil et ses effets sur les maladies </a:t>
            </a:r>
            <a:r>
              <a:rPr lang="fr-CH" sz="3000" dirty="0" err="1"/>
              <a:t>cardiométaboliques</a:t>
            </a:r>
            <a:endParaRPr lang="en-GB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568690" cy="647700"/>
          </a:xfrm>
        </p:spPr>
        <p:txBody>
          <a:bodyPr/>
          <a:lstStyle/>
          <a:p>
            <a:r>
              <a:rPr lang="en-US" altLang="zh-CN" dirty="0"/>
              <a:t>Background and Theory</a:t>
            </a:r>
          </a:p>
        </p:txBody>
      </p:sp>
      <p:pic>
        <p:nvPicPr>
          <p:cNvPr id="4" name="Picture 42"/>
          <p:cNvPicPr>
            <a:picLocks noChangeAspect="1"/>
          </p:cNvPicPr>
          <p:nvPr/>
        </p:nvPicPr>
        <p:blipFill>
          <a:blip r:embed="rId3"/>
          <a:srcRect r="76004" b="-7411"/>
          <a:stretch>
            <a:fillRect/>
          </a:stretch>
        </p:blipFill>
        <p:spPr>
          <a:xfrm>
            <a:off x="87086" y="81019"/>
            <a:ext cx="1865068" cy="7733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8290" y="734695"/>
            <a:ext cx="8244205" cy="3885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1. Modern lifestyle</a:t>
            </a:r>
          </a:p>
          <a:p>
            <a:r>
              <a:rPr lang="en-US" altLang="zh-CN"/>
              <a:t>2.Circadian rhythm dysregulation theory </a:t>
            </a:r>
          </a:p>
          <a:p>
            <a:r>
              <a:rPr lang="en-US" altLang="zh-CN">
                <a:sym typeface="+mn-ea"/>
              </a:rPr>
              <a:t>3.Chronic inflammatory activation theory</a:t>
            </a:r>
            <a:endParaRPr lang="en-US" altLang="zh-CN"/>
          </a:p>
          <a:p>
            <a:pPr algn="ctr"/>
            <a:r>
              <a:rPr lang="en-US" altLang="zh-CN"/>
              <a:t>        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000">
                <a:solidFill>
                  <a:schemeClr val="accent6"/>
                </a:solidFill>
              </a:rPr>
              <a:t>Inflammatory Factors,        BMI,Diabetes,Hypertension,Dyslipidemia,Cardiometabolic</a:t>
            </a:r>
          </a:p>
          <a:p>
            <a:pPr algn="ctr"/>
            <a:endParaRPr lang="en-US" altLang="zh-CN" sz="2000">
              <a:solidFill>
                <a:schemeClr val="accent6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4. Single-dimension sleep metrics and diseases  </a:t>
            </a:r>
          </a:p>
          <a:p>
            <a:r>
              <a:rPr lang="en-US" altLang="zh-CN">
                <a:solidFill>
                  <a:schemeClr val="tx1"/>
                </a:solidFill>
              </a:rPr>
              <a:t>5. Single-dimension approach                                          </a:t>
            </a:r>
            <a:r>
              <a:rPr lang="en-US" altLang="zh-CN" sz="2000">
                <a:solidFill>
                  <a:srgbClr val="FF0000"/>
                </a:solidFill>
              </a:rPr>
              <a:t>VS     </a:t>
            </a:r>
            <a:r>
              <a:rPr lang="en-US" altLang="zh-CN">
                <a:solidFill>
                  <a:schemeClr val="tx1"/>
                </a:solidFill>
              </a:rPr>
              <a:t>Existing Research</a:t>
            </a:r>
          </a:p>
          <a:p>
            <a:r>
              <a:rPr lang="en-US" altLang="zh-CN">
                <a:solidFill>
                  <a:schemeClr val="tx1"/>
                </a:solidFill>
              </a:rPr>
              <a:t>6. Limited research methods</a:t>
            </a:r>
          </a:p>
          <a:p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>
                <a:solidFill>
                  <a:srgbClr val="00B050"/>
                </a:solidFill>
              </a:rPr>
              <a:t>More rigorous and multi-dimensional approaches for sleep research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       (</a:t>
            </a:r>
            <a:r>
              <a:rPr lang="en-US" altLang="zh-CN" sz="1400">
                <a:solidFill>
                  <a:schemeClr val="tx1"/>
                </a:solidFill>
              </a:rPr>
              <a:t>Diverse Sleep Metrics, Two different algorithnms,  Comprehensive Exploration of Diseases,</a:t>
            </a:r>
            <a:r>
              <a:rPr lang="en-US" altLang="zh-CN" sz="1400">
                <a:sym typeface="+mn-ea"/>
              </a:rPr>
              <a:t>Cross-prospective study ,</a:t>
            </a:r>
            <a:endParaRPr lang="en-US" altLang="zh-CN" sz="1400">
              <a:solidFill>
                <a:schemeClr val="tx1"/>
              </a:solidFill>
            </a:endParaRPr>
          </a:p>
          <a:p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Méthodologie</a:t>
            </a:r>
          </a:p>
        </p:txBody>
      </p:sp>
      <p:pic>
        <p:nvPicPr>
          <p:cNvPr id="4" name="Picture 42"/>
          <p:cNvPicPr>
            <a:picLocks noChangeAspect="1"/>
          </p:cNvPicPr>
          <p:nvPr/>
        </p:nvPicPr>
        <p:blipFill>
          <a:blip r:embed="rId3"/>
          <a:srcRect r="76004" b="-7411"/>
          <a:stretch>
            <a:fillRect/>
          </a:stretch>
        </p:blipFill>
        <p:spPr>
          <a:xfrm>
            <a:off x="87086" y="81019"/>
            <a:ext cx="1865068" cy="773340"/>
          </a:xfrm>
          <a:prstGeom prst="rect">
            <a:avLst/>
          </a:prstGeom>
        </p:spPr>
      </p:pic>
      <p:pic>
        <p:nvPicPr>
          <p:cNvPr id="5" name="Image 1" descr="Une image contenant texte, capture d’écran, Police, diagramme&#10;&#10;Le contenu généré par l’IA peut être incorrect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5" t="36317" r="7221" b="38361"/>
          <a:stretch>
            <a:fillRect/>
          </a:stretch>
        </p:blipFill>
        <p:spPr bwMode="auto">
          <a:xfrm>
            <a:off x="1146628" y="2184475"/>
            <a:ext cx="3603827" cy="1320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e 18"/>
          <p:cNvGrpSpPr/>
          <p:nvPr/>
        </p:nvGrpSpPr>
        <p:grpSpPr>
          <a:xfrm>
            <a:off x="4572000" y="2184475"/>
            <a:ext cx="2362401" cy="1123551"/>
            <a:chOff x="4572000" y="2043801"/>
            <a:chExt cx="2362401" cy="1123551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4572000" y="2982686"/>
              <a:ext cx="170542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6281658" y="279802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2025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97231" y="2043801"/>
              <a:ext cx="961292" cy="7269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CoLaus 5</a:t>
              </a:r>
            </a:p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55-95 years</a:t>
              </a:r>
            </a:p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N&gt;1500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615109" y="1018539"/>
            <a:ext cx="2663723" cy="919291"/>
            <a:chOff x="5615109" y="1018539"/>
            <a:chExt cx="2663723" cy="91929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5109" y="1018539"/>
              <a:ext cx="1786187" cy="91929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276250" y="1155019"/>
              <a:ext cx="1002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AVC</a:t>
              </a:r>
            </a:p>
            <a:p>
              <a:r>
                <a:rPr lang="fr-FR" dirty="0"/>
                <a:t>Infarctus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376856" y="3477500"/>
            <a:ext cx="3347932" cy="923330"/>
            <a:chOff x="5376856" y="3477500"/>
            <a:chExt cx="3347932" cy="92333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6856" y="3624797"/>
              <a:ext cx="1829054" cy="628737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276250" y="3477500"/>
              <a:ext cx="1448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Dyslipémie</a:t>
              </a:r>
            </a:p>
            <a:p>
              <a:r>
                <a:rPr lang="fr-FR" dirty="0"/>
                <a:t>Hypertension</a:t>
              </a:r>
            </a:p>
            <a:p>
              <a:r>
                <a:rPr lang="fr-FR" dirty="0"/>
                <a:t>Diabète</a:t>
              </a:r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572" y="1069526"/>
            <a:ext cx="638264" cy="1038370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3773990" y="2547946"/>
            <a:ext cx="1440000" cy="1"/>
          </a:xfrm>
          <a:prstGeom prst="straightConnector1">
            <a:avLst/>
          </a:prstGeom>
          <a:ln w="28575">
            <a:solidFill>
              <a:schemeClr val="bg2"/>
            </a:solidFill>
            <a:prstDash val="soli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802" y="3624797"/>
            <a:ext cx="490259" cy="713668"/>
          </a:xfrm>
          <a:prstGeom prst="rect">
            <a:avLst/>
          </a:prstGeom>
        </p:spPr>
      </p:pic>
      <p:pic>
        <p:nvPicPr>
          <p:cNvPr id="1026" name="Picture 2" descr="GENEActiv Digital Health Technolog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17302" r="27208" b="17303"/>
          <a:stretch>
            <a:fillRect/>
          </a:stretch>
        </p:blipFill>
        <p:spPr bwMode="auto">
          <a:xfrm flipH="1">
            <a:off x="1816706" y="3632888"/>
            <a:ext cx="490259" cy="6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_PPT_HD_CHUV_UNIL_37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UNIL_BH3</Template>
  <TotalTime>1</TotalTime>
  <Words>106</Words>
  <Application>Microsoft Office PowerPoint</Application>
  <PresentationFormat>Affichage à l'écran (16:9)</PresentationFormat>
  <Paragraphs>24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宋体</vt:lpstr>
      <vt:lpstr>Arial</vt:lpstr>
      <vt:lpstr>Calibri</vt:lpstr>
      <vt:lpstr>THEME_PPT_HD_CHUV_UNIL_37</vt:lpstr>
      <vt:lpstr>Ruyan ZHOU</vt:lpstr>
      <vt:lpstr>Background and Theory</vt:lpstr>
      <vt:lpstr>Méthodologie</vt:lpstr>
    </vt:vector>
  </TitlesOfParts>
  <Company>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Ruyan ZHOU</dc:title>
  <dc:creator>Pedro Marques-Vidal</dc:creator>
  <cp:lastModifiedBy>Juillard Anne-Sophie</cp:lastModifiedBy>
  <cp:revision>9</cp:revision>
  <dcterms:created xsi:type="dcterms:W3CDTF">2025-09-19T14:01:00Z</dcterms:created>
  <dcterms:modified xsi:type="dcterms:W3CDTF">2025-09-24T08:21:19Z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788CD1EAA596459AA4D970A674459590_13</vt:lpwstr>
  </property>
  <property fmtid="{D5CDD505-2E9C-101B-9397-08002B2CF9AE}" pid="3" name="KSOProductBuildVer">
    <vt:lpwstr>2052-12.1.0.21915</vt:lpwstr>
  </property>
</Properties>
</file>