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4" r:id="rId2"/>
    <p:sldMasterId id="2147483660" r:id="rId3"/>
    <p:sldMasterId id="2147483733" r:id="rId4"/>
  </p:sldMasterIdLst>
  <p:sldIdLst>
    <p:sldId id="257" r:id="rId5"/>
    <p:sldId id="262" r:id="rId6"/>
    <p:sldId id="265" r:id="rId7"/>
    <p:sldId id="259" r:id="rId8"/>
    <p:sldId id="260" r:id="rId9"/>
    <p:sldId id="261" r:id="rId10"/>
    <p:sldId id="264" r:id="rId11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68901" y="1201655"/>
            <a:ext cx="3543300" cy="481095"/>
          </a:xfrm>
        </p:spPr>
        <p:txBody>
          <a:bodyPr anchor="ctr" anchorCtr="0">
            <a:noAutofit/>
          </a:bodyPr>
          <a:lstStyle>
            <a:lvl1pPr algn="l">
              <a:defRPr sz="1400" cap="none">
                <a:solidFill>
                  <a:srgbClr val="000000"/>
                </a:solidFill>
              </a:defRPr>
            </a:lvl1pPr>
          </a:lstStyle>
          <a:p>
            <a:r>
              <a:rPr lang="fr-CH" dirty="0"/>
              <a:t>Cliquez pour modifier  </a:t>
            </a:r>
            <a:br>
              <a:rPr lang="fr-CH" dirty="0"/>
            </a:br>
            <a:r>
              <a:rPr lang="fr-CH" dirty="0"/>
              <a:t>le sous-titre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68901" y="1682751"/>
            <a:ext cx="3543300" cy="2546350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9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51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987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75FE-3F76-44FE-B81B-E649D21F4E3C}" type="datetime1">
              <a:rPr lang="fr-CH" smtClean="0"/>
              <a:t>29.09.2025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Cardio-oncologie - Fomf - 2022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98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9905F-ABCD-4708-81E5-132108F37CF1}" type="datetime1">
              <a:rPr lang="fr-CH" smtClean="0"/>
              <a:t>29.09.2025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Cardio-oncologie - Fomf - 2022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2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AD9C-E289-4841-A817-7D7D3D36DECD}" type="datetime1">
              <a:rPr lang="fr-CH" smtClean="0"/>
              <a:t>29.09.2025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Cardio-oncologie - Fomf - 2022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73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4F99-E275-C84B-8CD0-D8C281910ED9}" type="datetime1">
              <a:rPr lang="fr-CH" smtClean="0"/>
              <a:t>29.09.2025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Cardio-oncologie - Fomf - 2022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2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2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922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40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35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4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98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1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64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705584"/>
            <a:ext cx="8229600" cy="388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3BE4B233-372C-F744-8E37-D80ABF3C5A03}" type="datetimeFigureOut">
              <a:rPr lang="fr-FR" smtClean="0"/>
              <a:pPr/>
              <a:t>29/09/2025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763" y="4831175"/>
            <a:ext cx="685988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FFC-FDD8-464F-9D6B-F4A014C847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051"/>
            <a:ext cx="8229600" cy="64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705585"/>
            <a:ext cx="8229600" cy="388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31176"/>
            <a:ext cx="1335700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8D38C127-54D8-4BEA-9696-62739BC703C3}" type="datetime1">
              <a:rPr lang="fr-CH" smtClean="0"/>
              <a:t>29.09.2025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07530" y="4831176"/>
            <a:ext cx="371227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Cardio-oncologie - Fomf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763" y="4831176"/>
            <a:ext cx="162689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FFC-FDD8-464F-9D6B-F4A014C847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051"/>
            <a:ext cx="8229600" cy="64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705585"/>
            <a:ext cx="8229600" cy="388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31176"/>
            <a:ext cx="1335700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DE8E9087-2BF7-43CF-94AF-9B68E0D8BDD8}" type="datetime1">
              <a:rPr lang="fr-CH" smtClean="0"/>
              <a:t>29.09.2025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07530" y="4831176"/>
            <a:ext cx="371227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Cardio-oncologie - Fomf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763" y="4831176"/>
            <a:ext cx="162689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FFC-FDD8-464F-9D6B-F4A014C847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64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705584"/>
            <a:ext cx="8229600" cy="388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6716B86D-DEFC-214F-810C-0D6DF1EB5498}" type="datetime1">
              <a:rPr lang="fr-CH" smtClean="0"/>
              <a:t>29.09.2025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/>
              <a:t>Cardio-oncologie - Fomf - 2022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762" y="4831175"/>
            <a:ext cx="162689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FFC-FDD8-464F-9D6B-F4A014C847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FE8087E4-25BE-3071-7197-3C60607FB320}"/>
              </a:ext>
            </a:extLst>
          </p:cNvPr>
          <p:cNvSpPr txBox="1">
            <a:spLocks/>
          </p:cNvSpPr>
          <p:nvPr/>
        </p:nvSpPr>
        <p:spPr>
          <a:xfrm>
            <a:off x="5067299" y="1427774"/>
            <a:ext cx="3748537" cy="2840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Sarah Hugelshofer, médecin adjointe MD MER</a:t>
            </a:r>
          </a:p>
          <a:p>
            <a:pPr algn="ctr"/>
            <a:r>
              <a:rPr lang="fr-CH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Département cœur-vaisseaux CHUV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Projet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Registre Cardio-Tox</a:t>
            </a:r>
          </a:p>
          <a:p>
            <a:pPr algn="ctr"/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DE06195-5041-4AD2-4191-0EC2EBDC0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75" y="2662877"/>
            <a:ext cx="1957451" cy="10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38858D-B2F5-F266-A0B8-98C944815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222" y="2643011"/>
            <a:ext cx="1268451" cy="8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3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36910"/>
            <a:ext cx="8229600" cy="717779"/>
          </a:xfrm>
        </p:spPr>
        <p:txBody>
          <a:bodyPr/>
          <a:lstStyle/>
          <a:p>
            <a:pPr algn="l"/>
            <a:r>
              <a:rPr lang="fr-CH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Introduction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01617" y="4096021"/>
            <a:ext cx="8888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500" dirty="0"/>
              <a:t>2023 :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69998" y="4026772"/>
            <a:ext cx="89111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>
                <a:solidFill>
                  <a:schemeClr val="bg1"/>
                </a:solidFill>
              </a:rPr>
              <a:t>Cancer</a:t>
            </a:r>
          </a:p>
          <a:p>
            <a:pPr algn="ctr"/>
            <a:r>
              <a:rPr lang="fr-CH" sz="1200" dirty="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860467" y="4026773"/>
            <a:ext cx="88883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Maladie cv</a:t>
            </a:r>
          </a:p>
          <a:p>
            <a:pPr algn="ctr"/>
            <a:r>
              <a:rPr lang="fr-CH" sz="1200" dirty="0"/>
              <a:t>39%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14504" y="343901"/>
            <a:ext cx="433746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i="1" dirty="0"/>
              <a:t>La cardio-oncologie est un domaine spécialisé de la cardiologie qui implique une collaboration étroite entre cardiologue, oncologue avec le but commun de mener à terme le traitement anti-tumoral le plus efficace en minimisant les risques de toxicité cardio-vasculaire individuelle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2C68E9-E336-806C-90A3-4DDFF39CC3B0}"/>
              </a:ext>
            </a:extLst>
          </p:cNvPr>
          <p:cNvSpPr txBox="1"/>
          <p:nvPr/>
        </p:nvSpPr>
        <p:spPr>
          <a:xfrm>
            <a:off x="1303857" y="4840604"/>
            <a:ext cx="21483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i="1" dirty="0"/>
              <a:t>Source: office fédéral de la statistique</a:t>
            </a:r>
          </a:p>
        </p:txBody>
      </p:sp>
      <p:pic>
        <p:nvPicPr>
          <p:cNvPr id="9" name="Image 8" descr="Une image contenant capture d’écran, texte, ligne, diagramme&#10;&#10;Description générée automatiquement">
            <a:extLst>
              <a:ext uri="{FF2B5EF4-FFF2-40B4-BE49-F238E27FC236}">
                <a16:creationId xmlns:a16="http://schemas.microsoft.com/office/drawing/2014/main" id="{D9C54B3D-DDD1-AB57-459F-20000C64F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0" y="920140"/>
            <a:ext cx="4510292" cy="28851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2313DD-4039-E8F6-8FC7-B196B73D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608" y="3297405"/>
            <a:ext cx="2705257" cy="14240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43502E8-B088-3595-16C9-2ED35FA0BDE4}"/>
              </a:ext>
            </a:extLst>
          </p:cNvPr>
          <p:cNvSpPr txBox="1"/>
          <p:nvPr/>
        </p:nvSpPr>
        <p:spPr>
          <a:xfrm>
            <a:off x="5530608" y="4748270"/>
            <a:ext cx="30835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800" i="1" u="sng" dirty="0"/>
              <a:t>Lyon AR et al. </a:t>
            </a:r>
            <a:r>
              <a:rPr lang="fr-CH" sz="800" i="1" u="sng" dirty="0" err="1"/>
              <a:t>Eur</a:t>
            </a:r>
            <a:r>
              <a:rPr lang="fr-CH" sz="800" i="1" u="sng" dirty="0"/>
              <a:t> </a:t>
            </a:r>
            <a:r>
              <a:rPr lang="fr-CH" sz="800" i="1" u="sng" dirty="0" err="1"/>
              <a:t>Heart</a:t>
            </a:r>
            <a:r>
              <a:rPr lang="fr-CH" sz="800" i="1" u="sng" dirty="0"/>
              <a:t> J 2022</a:t>
            </a:r>
          </a:p>
        </p:txBody>
      </p:sp>
    </p:spTree>
    <p:extLst>
      <p:ext uri="{BB962C8B-B14F-4D97-AF65-F5344CB8AC3E}">
        <p14:creationId xmlns:p14="http://schemas.microsoft.com/office/powerpoint/2010/main" val="26367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uiExpand="1" build="allAtOnce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24653-C52A-E285-8024-556B1DB0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H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Cancer &amp; maladie cardio-vasculaire</a:t>
            </a:r>
            <a:endParaRPr lang="fr-FR" sz="2400" dirty="0">
              <a:latin typeface="+mn-lt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3369" y="804163"/>
            <a:ext cx="5654675" cy="38893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B2034C2-C81B-625C-9EBE-54A2AA76E2DF}"/>
              </a:ext>
            </a:extLst>
          </p:cNvPr>
          <p:cNvSpPr txBox="1"/>
          <p:nvPr/>
        </p:nvSpPr>
        <p:spPr>
          <a:xfrm>
            <a:off x="5958461" y="780413"/>
            <a:ext cx="303217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Facteurs de risque communs (tabac, OH, diabète,...)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/>
              <a:t>Toxicité cardio-vasculaire tardive augmente la mortalité des patients en rémission du cancer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C1E031-46DC-8955-BD94-0125B5161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62" b="21475"/>
          <a:stretch/>
        </p:blipFill>
        <p:spPr>
          <a:xfrm>
            <a:off x="6019800" y="2407016"/>
            <a:ext cx="2945891" cy="20130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DBA976-9F31-7250-CF85-274527B97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565" b="80060"/>
          <a:stretch/>
        </p:blipFill>
        <p:spPr>
          <a:xfrm>
            <a:off x="6310725" y="4446499"/>
            <a:ext cx="2376075" cy="61627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772E61C-F325-39B2-03D8-5D8A680FDC3E}"/>
              </a:ext>
            </a:extLst>
          </p:cNvPr>
          <p:cNvSpPr txBox="1"/>
          <p:nvPr/>
        </p:nvSpPr>
        <p:spPr>
          <a:xfrm>
            <a:off x="2786094" y="4808860"/>
            <a:ext cx="3403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000" i="1" dirty="0"/>
              <a:t>Van </a:t>
            </a:r>
            <a:r>
              <a:rPr lang="fr-CH" sz="1000" i="1" dirty="0" err="1"/>
              <a:t>Nimwegen</a:t>
            </a:r>
            <a:r>
              <a:rPr lang="fr-CH" sz="1000" i="1" dirty="0"/>
              <a:t> FA et al. JAMA </a:t>
            </a:r>
            <a:r>
              <a:rPr lang="fr-CH" sz="1000" i="1" dirty="0" err="1"/>
              <a:t>Intern</a:t>
            </a:r>
            <a:r>
              <a:rPr lang="fr-CH" sz="1000" i="1" dirty="0"/>
              <a:t> Med 2015; 175: 1007-17</a:t>
            </a:r>
          </a:p>
        </p:txBody>
      </p:sp>
    </p:spTree>
    <p:extLst>
      <p:ext uri="{BB962C8B-B14F-4D97-AF65-F5344CB8AC3E}">
        <p14:creationId xmlns:p14="http://schemas.microsoft.com/office/powerpoint/2010/main" val="4453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3" grpId="1" build="allAtOnce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0FC568D-7C35-EF44-938B-47A635312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962"/>
          <a:stretch/>
        </p:blipFill>
        <p:spPr>
          <a:xfrm>
            <a:off x="262812" y="940339"/>
            <a:ext cx="8618378" cy="377453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0241" y="1166653"/>
            <a:ext cx="43528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100" i="1" dirty="0"/>
              <a:t>Toxicité cardio-vasculaire immédiate</a:t>
            </a:r>
          </a:p>
          <a:p>
            <a:r>
              <a:rPr lang="fr-CH" sz="2100" i="1" dirty="0"/>
              <a:t>vs retardé ( &gt; 10 ans après…)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1905" y="3434008"/>
            <a:ext cx="41100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100" i="1" dirty="0"/>
              <a:t>Chimiothérapie ‘classique’ vs</a:t>
            </a:r>
          </a:p>
          <a:p>
            <a:r>
              <a:rPr lang="fr-CH" sz="2100" i="1" dirty="0"/>
              <a:t>Thérapies moléculaires ciblées /</a:t>
            </a:r>
          </a:p>
          <a:p>
            <a:r>
              <a:rPr lang="fr-CH" sz="2100" i="1" dirty="0"/>
              <a:t>immunothérapies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3C7075B-2026-1DCA-2C31-8ABD1FAB2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45" y="4876361"/>
            <a:ext cx="505332" cy="26644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9BA30AE-63F9-2B1B-BF8C-B9A7162B83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202"/>
          <a:stretch/>
        </p:blipFill>
        <p:spPr>
          <a:xfrm>
            <a:off x="181582" y="130035"/>
            <a:ext cx="6571282" cy="7324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2FD766-E1FE-C6F4-9F53-C7EF6771D7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891"/>
          <a:stretch/>
        </p:blipFill>
        <p:spPr>
          <a:xfrm>
            <a:off x="6687967" y="127112"/>
            <a:ext cx="2067758" cy="73248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39DCF9-B786-D1C7-2DCC-196CB495FBE2}"/>
              </a:ext>
            </a:extLst>
          </p:cNvPr>
          <p:cNvSpPr txBox="1"/>
          <p:nvPr/>
        </p:nvSpPr>
        <p:spPr>
          <a:xfrm>
            <a:off x="6716762" y="170188"/>
            <a:ext cx="100508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200" b="1" dirty="0"/>
              <a:t>Inhibiteurs checkpoint</a:t>
            </a:r>
          </a:p>
          <a:p>
            <a:endParaRPr lang="fr-CH" sz="12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DD8367-82CA-BFD2-7232-3B2D1E21E201}"/>
              </a:ext>
            </a:extLst>
          </p:cNvPr>
          <p:cNvSpPr txBox="1"/>
          <p:nvPr/>
        </p:nvSpPr>
        <p:spPr>
          <a:xfrm>
            <a:off x="7736242" y="170188"/>
            <a:ext cx="114494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1200" b="1" dirty="0"/>
              <a:t>Déprivation </a:t>
            </a:r>
          </a:p>
          <a:p>
            <a:r>
              <a:rPr lang="fr-CH" sz="1200" b="1" dirty="0"/>
              <a:t>androgénique</a:t>
            </a:r>
          </a:p>
          <a:p>
            <a:endParaRPr lang="fr-CH" sz="1200" b="1" dirty="0"/>
          </a:p>
        </p:txBody>
      </p:sp>
    </p:spTree>
    <p:extLst>
      <p:ext uri="{BB962C8B-B14F-4D97-AF65-F5344CB8AC3E}">
        <p14:creationId xmlns:p14="http://schemas.microsoft.com/office/powerpoint/2010/main" val="29636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10281" y="4889584"/>
            <a:ext cx="432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00" i="1" dirty="0" err="1"/>
              <a:t>Omland</a:t>
            </a:r>
            <a:r>
              <a:rPr lang="fr-CH" sz="1000" i="1" dirty="0"/>
              <a:t> T et al. J Am </a:t>
            </a:r>
            <a:r>
              <a:rPr lang="fr-CH" sz="1000" i="1" dirty="0" err="1"/>
              <a:t>Coll</a:t>
            </a:r>
            <a:r>
              <a:rPr lang="fr-CH" sz="1000" i="1" dirty="0"/>
              <a:t> </a:t>
            </a:r>
            <a:r>
              <a:rPr lang="fr-CH" sz="1000" i="1" dirty="0" err="1"/>
              <a:t>Cardiol</a:t>
            </a:r>
            <a:r>
              <a:rPr lang="fr-CH" sz="1000" i="1" dirty="0"/>
              <a:t> </a:t>
            </a:r>
            <a:r>
              <a:rPr lang="fr-CH" sz="1000" i="1" dirty="0" err="1"/>
              <a:t>CardioOnc</a:t>
            </a:r>
            <a:r>
              <a:rPr lang="fr-CH" sz="1000" i="1" dirty="0"/>
              <a:t> 2022; 4: 17-37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06125" y="802401"/>
            <a:ext cx="6128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000" dirty="0"/>
              <a:t>Patients avec maladie cardio-vasculaire /FRCV :  </a:t>
            </a:r>
          </a:p>
          <a:p>
            <a:r>
              <a:rPr lang="fr-CH" sz="2000" dirty="0"/>
              <a:t>1. ↘︎ réserve fonctionnelle cardiaque diminuée </a:t>
            </a:r>
          </a:p>
          <a:p>
            <a:r>
              <a:rPr lang="fr-CH" sz="2000" dirty="0"/>
              <a:t>2. ↘︎  tolérance vis-à-vis une agression additionnelle </a:t>
            </a:r>
          </a:p>
          <a:p>
            <a:pPr marL="342892" indent="-342892">
              <a:buFont typeface="Wingdings" pitchFamily="2" charset="2"/>
              <a:buChar char="è"/>
            </a:pPr>
            <a:r>
              <a:rPr lang="fr-CH" sz="2000" dirty="0"/>
              <a:t>Cardiotoxicité</a:t>
            </a:r>
          </a:p>
          <a:p>
            <a:pPr marL="342892" indent="-342892">
              <a:buFont typeface="Wingdings" pitchFamily="2" charset="2"/>
              <a:buChar char="è"/>
            </a:pPr>
            <a:r>
              <a:rPr lang="fr-CH" sz="2000" dirty="0"/>
              <a:t>Vieillissement accélérée</a:t>
            </a:r>
          </a:p>
          <a:p>
            <a:pPr marL="342892" indent="-342892">
              <a:buFont typeface="Wingdings" panose="05000000000000000000" pitchFamily="2" charset="2"/>
              <a:buChar char="Ø"/>
            </a:pPr>
            <a:endParaRPr lang="fr-CH" sz="2000" dirty="0"/>
          </a:p>
          <a:p>
            <a:pPr marL="685783" lvl="1" indent="-342892">
              <a:buFont typeface="Wingdings" pitchFamily="2" charset="2"/>
              <a:buChar char="Ø"/>
            </a:pPr>
            <a:r>
              <a:rPr lang="fr-CH" sz="2000" dirty="0">
                <a:sym typeface="Wingdings" panose="05000000000000000000" pitchFamily="2" charset="2"/>
              </a:rPr>
              <a:t>Identification précoce des maladies cv</a:t>
            </a:r>
          </a:p>
          <a:p>
            <a:pPr marL="685783" lvl="1" indent="-342892">
              <a:buFont typeface="Wingdings" pitchFamily="2" charset="2"/>
              <a:buChar char="Ø"/>
            </a:pPr>
            <a:r>
              <a:rPr lang="fr-CH" sz="2000" dirty="0">
                <a:sym typeface="Wingdings" panose="05000000000000000000" pitchFamily="2" charset="2"/>
              </a:rPr>
              <a:t>Optimisation des facteurs de risques cv</a:t>
            </a:r>
          </a:p>
          <a:p>
            <a:pPr marL="685783" lvl="1" indent="-342892">
              <a:buFont typeface="Wingdings" pitchFamily="2" charset="2"/>
              <a:buChar char="Ø"/>
            </a:pPr>
            <a:r>
              <a:rPr lang="fr-CH" sz="2000" dirty="0">
                <a:sym typeface="Wingdings" panose="05000000000000000000" pitchFamily="2" charset="2"/>
              </a:rPr>
              <a:t>Dépistage précoce de la cardiotoxicité</a:t>
            </a:r>
          </a:p>
          <a:p>
            <a:pPr marL="685783" lvl="1" indent="-342892">
              <a:buFont typeface="Wingdings" pitchFamily="2" charset="2"/>
              <a:buChar char="Ø"/>
            </a:pPr>
            <a:r>
              <a:rPr lang="fr-CH" sz="2000" dirty="0">
                <a:sym typeface="Wingdings" panose="05000000000000000000" pitchFamily="2" charset="2"/>
              </a:rPr>
              <a:t>Cardio-protection</a:t>
            </a:r>
            <a:endParaRPr lang="fr-CH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EF3092-5121-3256-ED86-72DAFD914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5" y="4876361"/>
            <a:ext cx="505332" cy="2664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65C363-D40D-F6DF-8C53-2CCD66467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2"/>
          <a:stretch/>
        </p:blipFill>
        <p:spPr>
          <a:xfrm>
            <a:off x="534655" y="863222"/>
            <a:ext cx="2471471" cy="341705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76CFF8F-0B6D-6043-BCED-83CB9AB64BB9}"/>
              </a:ext>
            </a:extLst>
          </p:cNvPr>
          <p:cNvSpPr txBox="1">
            <a:spLocks/>
          </p:cNvSpPr>
          <p:nvPr/>
        </p:nvSpPr>
        <p:spPr>
          <a:xfrm>
            <a:off x="534655" y="179786"/>
            <a:ext cx="7727603" cy="55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r>
              <a:rPr lang="fr-CH" sz="2400" dirty="0">
                <a:latin typeface="+mj-lt"/>
              </a:rPr>
              <a:t>Quel patient est à risque - concept du ‘multiple hit model’</a:t>
            </a:r>
          </a:p>
        </p:txBody>
      </p:sp>
    </p:spTree>
    <p:extLst>
      <p:ext uri="{BB962C8B-B14F-4D97-AF65-F5344CB8AC3E}">
        <p14:creationId xmlns:p14="http://schemas.microsoft.com/office/powerpoint/2010/main" val="40666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4AD9C6-6B37-7A52-B32E-D2B8E1A5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5" y="4876361"/>
            <a:ext cx="505332" cy="2664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68ACF81-A7DE-14EA-2A88-86BEFE062198}"/>
              </a:ext>
            </a:extLst>
          </p:cNvPr>
          <p:cNvSpPr txBox="1"/>
          <p:nvPr/>
        </p:nvSpPr>
        <p:spPr>
          <a:xfrm>
            <a:off x="257175" y="567304"/>
            <a:ext cx="74631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1" dirty="0"/>
              <a:t>Titre :</a:t>
            </a:r>
            <a:r>
              <a:rPr lang="fr-CH" sz="2000" dirty="0"/>
              <a:t> Registre cardio-oncologique Cardio-</a:t>
            </a:r>
            <a:r>
              <a:rPr lang="fr-CH" sz="2000" dirty="0" err="1"/>
              <a:t>Tox</a:t>
            </a:r>
            <a:endParaRPr lang="fr-CH" sz="2000" dirty="0"/>
          </a:p>
          <a:p>
            <a:r>
              <a:rPr lang="fr-CH" sz="2000" b="1" dirty="0"/>
              <a:t>Contexte :</a:t>
            </a:r>
            <a:endParaRPr lang="fr-CH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Traitements anticancéreux à risque de cardiotoxicité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Guidelines européennes avec niveau d’évidence faible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Consultation cardio-oncologie CHUV ouverte en 01/2025</a:t>
            </a:r>
          </a:p>
          <a:p>
            <a:r>
              <a:rPr lang="fr-CH" sz="2000" b="1" dirty="0"/>
              <a:t>Objectifs :</a:t>
            </a:r>
            <a:endParaRPr lang="fr-CH" sz="2000" dirty="0"/>
          </a:p>
          <a:p>
            <a:pPr>
              <a:buFont typeface="+mj-lt"/>
              <a:buAutoNum type="arabicPeriod"/>
            </a:pPr>
            <a:r>
              <a:rPr lang="fr-CH" sz="2000" dirty="0"/>
              <a:t>Inclusion rétrospective des patients adressés avant le début d’un traitement antitumoral depuis janvier 2025 -&gt; suivi prospectif</a:t>
            </a:r>
          </a:p>
          <a:p>
            <a:pPr>
              <a:buFont typeface="+mj-lt"/>
              <a:buAutoNum type="arabicPeriod"/>
            </a:pPr>
            <a:r>
              <a:rPr lang="fr-CH" sz="2000" dirty="0"/>
              <a:t> Evaluer l’adhérence aux recommandations ESC 2022</a:t>
            </a:r>
          </a:p>
          <a:p>
            <a:pPr>
              <a:buFont typeface="+mj-lt"/>
              <a:buAutoNum type="arabicPeriod"/>
            </a:pPr>
            <a:r>
              <a:rPr lang="fr-CH" sz="2000" dirty="0"/>
              <a:t> Caractériser la population en terme de FRCV/maladie cv</a:t>
            </a:r>
          </a:p>
          <a:p>
            <a:pPr>
              <a:buFont typeface="+mj-lt"/>
              <a:buAutoNum type="arabicPeriod"/>
            </a:pPr>
            <a:r>
              <a:rPr lang="fr-CH" sz="2000" dirty="0"/>
              <a:t> Etudier l’incidence de cardiotoxicité et nécessité d’une adaptation / interruption des traitements antitumoraux</a:t>
            </a:r>
          </a:p>
          <a:p>
            <a:pPr>
              <a:buFont typeface="+mj-lt"/>
              <a:buAutoNum type="arabicPeriod"/>
            </a:pPr>
            <a:r>
              <a:rPr lang="fr-CH" sz="2000" dirty="0"/>
              <a:t> Elaborer des recommandations basées sur l’évidence ‘real-life’ </a:t>
            </a:r>
          </a:p>
          <a:p>
            <a:pPr>
              <a:buFont typeface="+mj-lt"/>
              <a:buAutoNum type="arabicPeriod"/>
            </a:pPr>
            <a:endParaRPr lang="fr-CH" sz="20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26C130-E081-D00C-5B3C-4FECEA414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549" y="0"/>
            <a:ext cx="1268451" cy="8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74AD9C6-6B37-7A52-B32E-D2B8E1A5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5" y="4876361"/>
            <a:ext cx="505332" cy="2664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0FB77C-8C1E-6D54-C46D-D47D0B4D2C95}"/>
              </a:ext>
            </a:extLst>
          </p:cNvPr>
          <p:cNvSpPr txBox="1"/>
          <p:nvPr/>
        </p:nvSpPr>
        <p:spPr>
          <a:xfrm>
            <a:off x="203015" y="309592"/>
            <a:ext cx="853816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b="1" dirty="0"/>
              <a:t>Équipe projet :</a:t>
            </a:r>
            <a:endParaRPr lang="fr-CH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Cardiologue coordinateur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Oncologue référent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Infirmier spécialisé en prévention cardiovasculaire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Saisie données : Data manager (20 %) + étudiant Master</a:t>
            </a:r>
          </a:p>
          <a:p>
            <a:r>
              <a:rPr lang="fr-CH" sz="2000" b="1" dirty="0"/>
              <a:t>Budget</a:t>
            </a:r>
            <a:br>
              <a:rPr lang="fr-CH" sz="2000" dirty="0"/>
            </a:br>
            <a:r>
              <a:rPr lang="fr-CH" sz="2000" dirty="0"/>
              <a:t>-&gt; </a:t>
            </a:r>
            <a:r>
              <a:rPr lang="fr-CH" sz="2000" b="1" dirty="0"/>
              <a:t>montant sollicité par Ligue Vaudoise : 20’000 CHF (</a:t>
            </a:r>
            <a:r>
              <a:rPr lang="fr-CH" sz="2000" b="1" dirty="0" err="1"/>
              <a:t>Datamanager</a:t>
            </a:r>
            <a:r>
              <a:rPr lang="fr-CH" sz="2000" b="1" dirty="0"/>
              <a:t> 1</a:t>
            </a:r>
            <a:r>
              <a:rPr lang="fr-CH" sz="2000" b="1" baseline="30000" dirty="0"/>
              <a:t>ère</a:t>
            </a:r>
            <a:r>
              <a:rPr lang="fr-CH" sz="2000" b="1" dirty="0"/>
              <a:t> année)</a:t>
            </a:r>
            <a:endParaRPr lang="fr-CH" sz="2000" dirty="0"/>
          </a:p>
          <a:p>
            <a:r>
              <a:rPr lang="fr-CH" sz="2000" b="1" dirty="0"/>
              <a:t>Perspectives :</a:t>
            </a:r>
            <a:endParaRPr lang="fr-CH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Inclusions des autres </a:t>
            </a:r>
            <a:r>
              <a:rPr lang="fr-CH" sz="2000" dirty="0" err="1"/>
              <a:t>autres</a:t>
            </a:r>
            <a:r>
              <a:rPr lang="fr-CH" sz="2000" dirty="0"/>
              <a:t> centres de cardio-oncologie en Suisse (discussion en cours avec forts intérêt)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Publications nationales et internationales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sz="2000" dirty="0"/>
              <a:t> Réduction durable de la morbi-mortalité cardiovasculaire des patients oncologiques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E0E888-14F6-582C-419A-1136CD0F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549" y="0"/>
            <a:ext cx="1268451" cy="85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544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PPT_HD_CHUV_UNIL_16">
  <a:themeElements>
    <a:clrScheme name="couleur pour pp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DF23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ME_PPT_HD_CHUV_49">
  <a:themeElements>
    <a:clrScheme name="couleur pour pp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DF23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_PPT_HD_CHUV_27">
  <a:themeElements>
    <a:clrScheme name="couleur pour pp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DF23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EME_PPT_HD_CHUV_27">
  <a:themeElements>
    <a:clrScheme name="couleur pour pp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DF23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UNIL_cathédrale2</Template>
  <TotalTime>0</TotalTime>
  <Words>382</Words>
  <Application>Microsoft Office PowerPoint</Application>
  <PresentationFormat>Affichage à l'écran (16:9)</PresentationFormat>
  <Paragraphs>57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THEME_PPT_HD_CHUV_UNIL_16</vt:lpstr>
      <vt:lpstr>THEME_PPT_HD_CHUV_49</vt:lpstr>
      <vt:lpstr>THEME_PPT_HD_CHUV_27</vt:lpstr>
      <vt:lpstr>THEME_PPT_HD_CHUV_27</vt:lpstr>
      <vt:lpstr>Présentation PowerPoint</vt:lpstr>
      <vt:lpstr>Introduction</vt:lpstr>
      <vt:lpstr>Cancer &amp; maladie cardio-vasculaire</vt:lpstr>
      <vt:lpstr>Présentation PowerPoint</vt:lpstr>
      <vt:lpstr>Présentation PowerPoint</vt:lpstr>
      <vt:lpstr>Présentation PowerPoint</vt:lpstr>
      <vt:lpstr>Présentation PowerPoint</vt:lpstr>
    </vt:vector>
  </TitlesOfParts>
  <Company>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Hugelshofer Sarah</dc:creator>
  <cp:lastModifiedBy>Juillard Anne-Sophie</cp:lastModifiedBy>
  <cp:revision>7</cp:revision>
  <dcterms:created xsi:type="dcterms:W3CDTF">2025-09-25T09:32:18Z</dcterms:created>
  <dcterms:modified xsi:type="dcterms:W3CDTF">2025-09-29T11:36:28Z</dcterms:modified>
</cp:coreProperties>
</file>