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1" r:id="rId2"/>
    <p:sldId id="274" r:id="rId3"/>
    <p:sldId id="276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3677" autoAdjust="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54719C-ED41-470D-B103-9A53388260AE}" type="datetimeFigureOut">
              <a:rPr lang="fr-FR" smtClean="0"/>
              <a:t>23/09/2025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2E70D-24F7-43C2-8B47-08BD733E4C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643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1</a:t>
            </a:r>
            <a:r>
              <a:rPr lang="en-US" sz="1200" b="1" i="0" u="none" strike="noStrike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er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suivi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2</a:t>
            </a:r>
            <a:r>
              <a:rPr lang="en-US" sz="1200" b="1" i="0" u="none" strike="noStrike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ème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suivi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2’465	1’692</a:t>
            </a:r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fr-FR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♀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55.3%</a:t>
            </a:r>
            <a:r>
              <a:rPr lang="fr-F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54.3%</a:t>
            </a:r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Âge</a:t>
            </a:r>
            <a:r>
              <a:rPr lang="en-US" sz="1200" b="0" i="0" u="none" strike="noStrike" kern="1200" baseline="-250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moy</a:t>
            </a:r>
            <a:r>
              <a:rPr lang="en-US" sz="1200" b="0" i="0" u="none" strike="noStrike" kern="1200" baseline="-25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61.2 ± 9.7	64.4 ± 9.5</a:t>
            </a:r>
            <a:endParaRPr lang="fr-FR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2E70D-24F7-43C2-8B47-08BD733E4C7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2148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A1FAD-D7AC-8932-92DD-987227924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8375F54-B8BB-2ACD-D070-51C41CD7C1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87418C1-96D6-C0F8-D59A-30F83AB02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b="1" kern="0" noProof="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Premier suivi, </a:t>
            </a:r>
            <a:r>
              <a:rPr lang="fr-FR" kern="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</a:rPr>
              <a:t>2’465 participants</a:t>
            </a:r>
            <a:endParaRPr lang="fr-FR" kern="0" noProof="0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mbria" panose="02040503050406030204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noProof="0" dirty="0">
                <a:solidFill>
                  <a:srgbClr val="C00000"/>
                </a:solidFill>
                <a:highlight>
                  <a:srgbClr val="FFFF00"/>
                </a:highlight>
              </a:rPr>
              <a:t>Pic matinal précoce d’AP </a:t>
            </a:r>
            <a:r>
              <a:rPr lang="fr-FR" b="0" noProof="0" dirty="0">
                <a:solidFill>
                  <a:srgbClr val="C00000"/>
                </a:solidFill>
              </a:rPr>
              <a:t>: 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fr-FR" sz="1050" noProof="0" dirty="0">
                <a:solidFill>
                  <a:srgbClr val="C00000"/>
                </a:solidFill>
                <a:sym typeface="Wingdings" panose="05000000000000000000" pitchFamily="2" charset="2"/>
              </a:rPr>
              <a:t>      </a:t>
            </a:r>
            <a:r>
              <a:rPr lang="fr-FR" sz="1050" noProof="0" dirty="0">
                <a:solidFill>
                  <a:srgbClr val="C00000"/>
                </a:solidFill>
              </a:rPr>
              <a:t>Hypertension (OR 1.36, IC95% 1.00-1.84)</a:t>
            </a:r>
          </a:p>
          <a:p>
            <a:r>
              <a:rPr lang="fr-FR" sz="1600" b="1" kern="0" noProof="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rPr>
              <a:t>Second suivi, </a:t>
            </a:r>
            <a:r>
              <a:rPr lang="fr-FR" sz="1600" kern="0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</a:rPr>
              <a:t>1’692 participants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dirty="0">
                <a:solidFill>
                  <a:srgbClr val="C00000"/>
                </a:solidFill>
              </a:rPr>
              <a:t>Pic matinal précoce d’AP : </a:t>
            </a:r>
            <a:endParaRPr lang="fr-FR" b="0" dirty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fr-FR" sz="1200" dirty="0">
                <a:solidFill>
                  <a:srgbClr val="C00000"/>
                </a:solidFill>
                <a:sym typeface="Wingdings" panose="05000000000000000000" pitchFamily="2" charset="2"/>
              </a:rPr>
              <a:t>      </a:t>
            </a:r>
            <a:r>
              <a:rPr lang="fr-FR" sz="1200" dirty="0">
                <a:solidFill>
                  <a:srgbClr val="C00000"/>
                </a:solidFill>
              </a:rPr>
              <a:t>Traitement hypolipémiant (OR 1.88, IC95% 1.07-3.30)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b="0" dirty="0">
                <a:solidFill>
                  <a:schemeClr val="accent2"/>
                </a:solidFill>
              </a:rPr>
              <a:t>Absence de pic d’AP :</a:t>
            </a:r>
          </a:p>
          <a:p>
            <a:pPr marL="0" indent="0" algn="l">
              <a:buFont typeface="Arial" panose="020B0604020202020204" pitchFamily="34" charset="0"/>
              <a:buNone/>
            </a:pPr>
            <a:r>
              <a:rPr lang="fr-FR" sz="1200" dirty="0">
                <a:solidFill>
                  <a:schemeClr val="accent2"/>
                </a:solidFill>
                <a:sym typeface="Wingdings" panose="05000000000000000000" pitchFamily="2" charset="2"/>
              </a:rPr>
              <a:t>      </a:t>
            </a:r>
            <a:r>
              <a:rPr lang="fr-FR" sz="1200" dirty="0">
                <a:solidFill>
                  <a:schemeClr val="accent2"/>
                </a:solidFill>
              </a:rPr>
              <a:t>Diabète (OR 1.82, IC95% 1.06-3.12)</a:t>
            </a:r>
            <a:endParaRPr lang="fr-FR" sz="1200" kern="0" noProof="0" dirty="0">
              <a:solidFill>
                <a:schemeClr val="accent2"/>
              </a:solidFill>
              <a:effectLst/>
              <a:latin typeface="Calibri" panose="020F0502020204030204" pitchFamily="34" charset="0"/>
              <a:ea typeface="Cambria" panose="02040503050406030204" pitchFamily="18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4F8A07-BC25-2625-A95A-E51A104A2A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B2E70D-24F7-43C2-8B47-08BD733E4C7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280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42921B-5998-3CBF-6645-37572A8E0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A6B3A9-9F3D-20ED-BFAF-AF5F8E611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0DB8C0-45DF-530D-FA86-8021D5AAA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D0C8B8-5416-1D48-07DD-45B797A29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CC3C1A-CAA4-FBDE-3B18-00DC716B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76006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084AA5-F27F-DAF1-B81E-6DEDB7C6D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25E8715-24DF-2846-2D2E-BD74EBD0E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08B3C5-894B-3158-7434-3030FB4DC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55E30C-B9EF-6D51-8507-B5A3FB2AB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D7B843-41DE-ED79-9C84-ED9E3AD7E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99350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524D006-0CB6-0DF4-CA6F-57C1721E7B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1AA54B-B042-044B-023A-49CA1C71D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EADB4D-E627-F066-3B87-293C6F7E9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28FD32-F4CB-1E95-D0B3-9CDA0A732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4ECC5D-73BF-18F7-55E8-1E4379A9A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86119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56BC2B-F434-DEE0-C74E-1F04334C7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DB7054-F1C3-4438-76F8-841A69F44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DD70F4-0764-714B-F648-B14AE6DB0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C6AC31-EF3A-1B9A-0F4B-9DA07CE90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0CFE08-D56A-109D-9217-E57880631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1592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E41947-420E-0B91-A221-A36C4377D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B5A504-3430-1074-0DB6-4DFA9C04A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BFCDA8-2FE9-3855-A686-FF3FAF5A2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435E34-1529-A10A-B244-BF04167C0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EC4812-5953-1566-C054-2FACEBF20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42193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D3C17B-CA74-E6EB-7A2C-4EB397747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DCF7F5-2F80-0DA4-2A0A-E96E1B1F3F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C22E8C-CF62-08D5-7B7E-C749B9450E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57012E-0194-85D3-AB33-BD3B03218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1A593D-9A81-59EA-AFFC-26E15403E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127AEF-BEFB-1874-911B-02058933E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598091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68FFB6-D944-220F-77B1-9239AA5F2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A93EC2-1555-F6F6-4BD2-D48BD095D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CB4A1DB-4444-6792-3C4A-C4520BBD8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7E81FAB-51BA-2748-D75F-40BF171A99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22C8D79-264E-DBD9-E06A-B346B45F8D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69DAB5C-2066-DFBD-5057-19BC2D4F5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9EBEBEA-85B9-1A27-5EA6-9CB762756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4B04B97-DD67-B6FE-5D05-DA44017D4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89685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D8D6C3-3EF0-60C9-1073-0EABB8D53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F3F039D-8EB0-13F1-2E94-D65452B97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22EE09-8455-4BF3-68E5-AF7786979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47C98D0-F279-971D-1397-34BB62B76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97667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D9DD705-AE5F-25D7-97E1-FFC7D87CD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9DB68A4-9FC9-5A6D-E425-62B406CB8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2A3D87-3317-54C2-EA49-75316EA66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039877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FA49CB-AD16-0935-3D00-7617988B9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48445D-86A5-6FF6-2015-05DDD1080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AA3B5B-EA2B-CB1C-650F-BD2593BFD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DEB262A-C061-8DBE-9649-D7DA5E582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5E6130C-8175-7AC9-A02C-1B48EF66B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BA931D-04D8-3D37-5435-32A7A5668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50772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83569F-C392-26AE-817D-D61E839F6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CB0094-6B86-D3DE-2BA7-4AA2F5E4A2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4778706-F397-1451-2C44-D312BCD0A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3805E8-1727-873B-ABA5-186F589F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BB8F884-5667-40F6-42E5-D125C1CEF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EB34F8A-4202-0EA9-6F78-F572BD899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1109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29FC5D3-A2D0-7E69-ED79-F165EC4D9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6D7FFC-635B-32D6-5BB0-F89DB378B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85D29A-A4DB-23AC-E130-C6C344A363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0753B-3AA2-418F-BA35-8C368647AE0E}" type="datetimeFigureOut">
              <a:rPr lang="fr-CH" smtClean="0"/>
              <a:t>23.09.2025</a:t>
            </a:fld>
            <a:endParaRPr lang="fr-CH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8060C1-A3BA-2A45-AE87-BC27C6F773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F05315-731C-5503-D0B0-D6B9324FFB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AB980-9C89-4F41-B9A2-A9E4F427C715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7993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1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5A44C45-60DE-F5CC-8C3D-6B8C31F8205B}"/>
              </a:ext>
            </a:extLst>
          </p:cNvPr>
          <p:cNvSpPr/>
          <p:nvPr/>
        </p:nvSpPr>
        <p:spPr>
          <a:xfrm>
            <a:off x="0" y="0"/>
            <a:ext cx="12192000" cy="1182254"/>
          </a:xfrm>
          <a:prstGeom prst="rect">
            <a:avLst/>
          </a:prstGeom>
          <a:solidFill>
            <a:srgbClr val="009933"/>
          </a:solidFill>
          <a:ln>
            <a:solidFill>
              <a:srgbClr val="0099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59F4835-6854-DBAF-B1EB-EE36A6A2D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9568" y="80818"/>
            <a:ext cx="8992855" cy="110143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2400" b="1" spc="60" dirty="0">
                <a:solidFill>
                  <a:schemeClr val="bg1"/>
                </a:solidFill>
              </a:rPr>
              <a:t>Associations Between Physical Activity Patterns &amp; </a:t>
            </a:r>
            <a:br>
              <a:rPr lang="en-US" sz="2400" b="1" spc="60" dirty="0">
                <a:solidFill>
                  <a:schemeClr val="bg1"/>
                </a:solidFill>
              </a:rPr>
            </a:br>
            <a:r>
              <a:rPr lang="en-US" sz="2400" b="1" spc="60" dirty="0">
                <a:solidFill>
                  <a:schemeClr val="bg1"/>
                </a:solidFill>
              </a:rPr>
              <a:t>Cardiovascular Disease, Risk Factors and Mortality. </a:t>
            </a:r>
            <a:br>
              <a:rPr lang="en-US" sz="2400" b="1" spc="60" dirty="0">
                <a:solidFill>
                  <a:schemeClr val="bg1"/>
                </a:solidFill>
              </a:rPr>
            </a:br>
            <a:r>
              <a:rPr lang="en-US" sz="2400" b="1" spc="60" dirty="0">
                <a:solidFill>
                  <a:schemeClr val="bg1"/>
                </a:solidFill>
              </a:rPr>
              <a:t>Cross-Sectional &amp; Prospective Studies</a:t>
            </a:r>
            <a:endParaRPr lang="fr-CH" sz="3600" spc="60" dirty="0">
              <a:solidFill>
                <a:schemeClr val="bg1"/>
              </a:solidFill>
            </a:endParaRP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3A41D3F1-E097-57B3-6D8A-1A3015E80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799" y="1366838"/>
            <a:ext cx="10067925" cy="947737"/>
          </a:xfrm>
        </p:spPr>
        <p:txBody>
          <a:bodyPr>
            <a:normAutofit/>
          </a:bodyPr>
          <a:lstStyle/>
          <a:p>
            <a:r>
              <a:rPr lang="en-US" sz="1600" b="1" dirty="0">
                <a:solidFill>
                  <a:schemeClr val="tx1"/>
                </a:solidFill>
                <a:latin typeface="+mn-lt"/>
              </a:rPr>
              <a:t>Fabrizio Cominetti, MD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600" baseline="3000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;</a:t>
            </a:r>
            <a:r>
              <a:rPr lang="en-US" sz="16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Julien Vaucher, MD </a:t>
            </a:r>
            <a:r>
              <a:rPr lang="en-US" sz="1600" baseline="30000" dirty="0"/>
              <a:t>1,2</a:t>
            </a:r>
            <a:r>
              <a:rPr lang="en-US" sz="1600" dirty="0">
                <a:solidFill>
                  <a:schemeClr val="tx1"/>
                </a:solidFill>
                <a:latin typeface="+mn-lt"/>
              </a:rPr>
              <a:t>; Pedro Marques-Vidal, MD, PhD</a:t>
            </a:r>
            <a:r>
              <a:rPr lang="en-US" sz="1600" baseline="30000" dirty="0">
                <a:solidFill>
                  <a:schemeClr val="tx1"/>
                </a:solidFill>
                <a:latin typeface="+mn-lt"/>
              </a:rPr>
              <a:t>1</a:t>
            </a:r>
            <a:r>
              <a:rPr lang="en-US" sz="1600" dirty="0"/>
              <a:t>; Vanessa </a:t>
            </a:r>
            <a:r>
              <a:rPr lang="en-US" sz="1600" dirty="0" err="1"/>
              <a:t>Kraege</a:t>
            </a:r>
            <a:r>
              <a:rPr lang="en-US" sz="1600" dirty="0"/>
              <a:t>, MD, MBA</a:t>
            </a:r>
            <a:r>
              <a:rPr lang="en-US" sz="1600" baseline="30000" dirty="0"/>
              <a:t>3</a:t>
            </a:r>
            <a:endParaRPr lang="en-US" sz="1600" baseline="30000" dirty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en-GB" sz="1200" baseline="30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GB" sz="12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Internal Medicine Division, Department of Medicine, Lausanne University Hospital; Lausanne, Switzerland; </a:t>
            </a:r>
            <a:r>
              <a:rPr lang="en-GB" sz="1200" baseline="30000" dirty="0"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GB" sz="12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2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Division of Internal Medicine, Department of Internal Medicine and Specialties, Hospital and University of Fribourg, Fribourg, Switzerland, and </a:t>
            </a:r>
            <a:r>
              <a:rPr lang="en-GB" sz="1200" baseline="300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GB" sz="12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Medical and Innovation </a:t>
            </a:r>
            <a:r>
              <a:rPr lang="en-GB" sz="1200" dirty="0">
                <a:solidFill>
                  <a:schemeClr val="tx1"/>
                </a:solidFill>
                <a:latin typeface="+mn-lt"/>
                <a:ea typeface="Calibri" panose="020F0502020204030204" pitchFamily="34" charset="0"/>
              </a:rPr>
              <a:t>&amp;</a:t>
            </a:r>
            <a:r>
              <a:rPr lang="en-GB" sz="1200" dirty="0"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Arial" panose="020B0604020202020204" pitchFamily="34" charset="0"/>
              </a:rPr>
              <a:t> Clinical research Directorates, Lausanne University Hospital, Lausanne, Switzerland</a:t>
            </a:r>
            <a:endParaRPr lang="fr-CH" sz="1200" dirty="0">
              <a:solidFill>
                <a:schemeClr val="tx1"/>
              </a:solidFill>
              <a:effectLst/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257548E-03D3-5017-A612-7F3FAD0C6C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5423"/>
          <a:stretch>
            <a:fillRect/>
          </a:stretch>
        </p:blipFill>
        <p:spPr>
          <a:xfrm>
            <a:off x="4812985" y="6036900"/>
            <a:ext cx="4008750" cy="647790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7224D5-F2AD-F655-E1F6-F5E567E751A6}"/>
              </a:ext>
            </a:extLst>
          </p:cNvPr>
          <p:cNvSpPr txBox="1">
            <a:spLocks/>
          </p:cNvSpPr>
          <p:nvPr/>
        </p:nvSpPr>
        <p:spPr>
          <a:xfrm>
            <a:off x="1536374" y="2817522"/>
            <a:ext cx="8992855" cy="26736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400"/>
              </a:spcBef>
            </a:pPr>
            <a:r>
              <a:rPr lang="fr-CH" noProof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L’activité physique modérée (AP) est recommandée pour ses effets positifs sur la santé.</a:t>
            </a:r>
          </a:p>
          <a:p>
            <a:pPr algn="just">
              <a:spcBef>
                <a:spcPts val="2400"/>
              </a:spcBef>
            </a:pPr>
            <a:r>
              <a:rPr lang="fr-CH" noProof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moment optimal de l’AP pour les </a:t>
            </a:r>
            <a:r>
              <a:rPr lang="fr-CH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bénéfices cardiovasculaires </a:t>
            </a:r>
            <a:r>
              <a:rPr lang="fr-CH" noProof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(CV) est débattu. </a:t>
            </a:r>
          </a:p>
          <a:p>
            <a:pPr algn="just">
              <a:spcBef>
                <a:spcPts val="2400"/>
              </a:spcBef>
            </a:pPr>
            <a:r>
              <a:rPr lang="fr-CH" noProof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Nous avons évalué l’impact de différentes répartitions journalières de l’AP sur les facteurs de risque CV et les événements CV.</a:t>
            </a:r>
          </a:p>
        </p:txBody>
      </p:sp>
      <p:pic>
        <p:nvPicPr>
          <p:cNvPr id="7" name="Graphique 6" descr="Public cible avec un remplissage uni">
            <a:extLst>
              <a:ext uri="{FF2B5EF4-FFF2-40B4-BE49-F238E27FC236}">
                <a16:creationId xmlns:a16="http://schemas.microsoft.com/office/drawing/2014/main" id="{224D3CC7-0970-60A3-42A2-352EA80E61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4583" y="4742587"/>
            <a:ext cx="720000" cy="720000"/>
          </a:xfrm>
          <a:prstGeom prst="rect">
            <a:avLst/>
          </a:prstGeom>
        </p:spPr>
      </p:pic>
      <p:pic>
        <p:nvPicPr>
          <p:cNvPr id="14" name="Graphique 13" descr="Yoga contour">
            <a:extLst>
              <a:ext uri="{FF2B5EF4-FFF2-40B4-BE49-F238E27FC236}">
                <a16:creationId xmlns:a16="http://schemas.microsoft.com/office/drawing/2014/main" id="{DD17AA91-3C29-2EFA-4ECC-BCD58554B7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0802" y="2755974"/>
            <a:ext cx="720000" cy="720000"/>
          </a:xfrm>
          <a:prstGeom prst="rect">
            <a:avLst/>
          </a:prstGeom>
        </p:spPr>
      </p:pic>
      <p:pic>
        <p:nvPicPr>
          <p:cNvPr id="18" name="Graphique 17" descr="Horloge avec un remplissage uni">
            <a:extLst>
              <a:ext uri="{FF2B5EF4-FFF2-40B4-BE49-F238E27FC236}">
                <a16:creationId xmlns:a16="http://schemas.microsoft.com/office/drawing/2014/main" id="{DD75C47A-F194-5C49-C253-7F5624E8D4B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40802" y="3793694"/>
            <a:ext cx="720000" cy="7200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E6257973-884E-B521-07E5-EC527B196DEB}"/>
              </a:ext>
            </a:extLst>
          </p:cNvPr>
          <p:cNvSpPr txBox="1"/>
          <p:nvPr/>
        </p:nvSpPr>
        <p:spPr>
          <a:xfrm>
            <a:off x="318016" y="6407691"/>
            <a:ext cx="33294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/>
              <a:t>Cominetti F, JACC Adv. 2024 </a:t>
            </a:r>
            <a:r>
              <a:rPr lang="fr-FR" sz="1200" dirty="0" err="1"/>
              <a:t>Oct</a:t>
            </a:r>
            <a:r>
              <a:rPr lang="fr-FR" sz="1200" dirty="0"/>
              <a:t> 9;3(11):101324.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78456A7-A229-675D-4BFE-29B61F8A449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7793"/>
          <a:stretch>
            <a:fillRect/>
          </a:stretch>
        </p:blipFill>
        <p:spPr>
          <a:xfrm>
            <a:off x="9987280" y="6036900"/>
            <a:ext cx="1997065" cy="64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474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644FB-9551-EB30-F82A-BFDB3F5A7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9A6D1903-14DA-E81E-FE5C-31ABC74263B9}"/>
              </a:ext>
            </a:extLst>
          </p:cNvPr>
          <p:cNvSpPr/>
          <p:nvPr/>
        </p:nvSpPr>
        <p:spPr>
          <a:xfrm>
            <a:off x="0" y="0"/>
            <a:ext cx="12192000" cy="1180800"/>
          </a:xfrm>
          <a:prstGeom prst="rect">
            <a:avLst/>
          </a:prstGeom>
          <a:solidFill>
            <a:srgbClr val="009933"/>
          </a:solidFill>
          <a:ln>
            <a:solidFill>
              <a:srgbClr val="0099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538163" algn="ctr"/>
            <a:r>
              <a:rPr lang="fr-CH" sz="2400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Profils relatifs d’activité physique quotidienne (AP), évalués par accéléromètre, </a:t>
            </a:r>
          </a:p>
          <a:p>
            <a:pPr marL="538163" algn="ctr"/>
            <a:r>
              <a:rPr lang="fr-CH" sz="2400" b="1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durant 7 jours, lors de 2 suivis de l’étude de cohorte </a:t>
            </a:r>
            <a:r>
              <a:rPr lang="fr-CH" sz="2400" b="1" dirty="0" err="1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CoLaus</a:t>
            </a:r>
            <a:endParaRPr lang="fr-CH" sz="2400" b="1" dirty="0"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EB77B1C-EDA8-F46C-637E-F6C94D9F8172}"/>
              </a:ext>
            </a:extLst>
          </p:cNvPr>
          <p:cNvSpPr/>
          <p:nvPr/>
        </p:nvSpPr>
        <p:spPr>
          <a:xfrm>
            <a:off x="7582831" y="3796572"/>
            <a:ext cx="2880000" cy="684000"/>
          </a:xfrm>
          <a:prstGeom prst="rect">
            <a:avLst/>
          </a:prstGeom>
          <a:solidFill>
            <a:srgbClr val="C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pc="-10" dirty="0"/>
              <a:t>Pic matinal précoce d’AP</a:t>
            </a:r>
          </a:p>
          <a:p>
            <a:pPr algn="ctr"/>
            <a:r>
              <a:rPr lang="fr-CH" sz="1400" spc="-10" dirty="0"/>
              <a:t>(7h – 12h)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E87550B-91AC-62E6-9C17-E16F1BA1EB21}"/>
              </a:ext>
            </a:extLst>
          </p:cNvPr>
          <p:cNvSpPr/>
          <p:nvPr/>
        </p:nvSpPr>
        <p:spPr>
          <a:xfrm>
            <a:off x="7582831" y="5619110"/>
            <a:ext cx="2880000" cy="684000"/>
          </a:xfrm>
          <a:prstGeom prst="rect">
            <a:avLst/>
          </a:prstGeom>
          <a:solidFill>
            <a:srgbClr val="FFC000"/>
          </a:solidFill>
          <a:ln>
            <a:solidFill>
              <a:schemeClr val="accent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Absence de pic d’AP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0558E6D-5F4F-5958-DE51-E22C56A8BE8C}"/>
              </a:ext>
            </a:extLst>
          </p:cNvPr>
          <p:cNvSpPr/>
          <p:nvPr/>
        </p:nvSpPr>
        <p:spPr>
          <a:xfrm>
            <a:off x="7582831" y="2871586"/>
            <a:ext cx="2880000" cy="684000"/>
          </a:xfrm>
          <a:prstGeom prst="rect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/>
              <a:t>Pic matinal tardif d’AP</a:t>
            </a:r>
          </a:p>
          <a:p>
            <a:pPr algn="ctr"/>
            <a:r>
              <a:rPr lang="fr-CH" sz="1400" dirty="0"/>
              <a:t>(10h – 14h)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4976570-AEBA-4064-0C82-36855CD679D7}"/>
              </a:ext>
            </a:extLst>
          </p:cNvPr>
          <p:cNvGrpSpPr/>
          <p:nvPr/>
        </p:nvGrpSpPr>
        <p:grpSpPr>
          <a:xfrm>
            <a:off x="1099226" y="1923288"/>
            <a:ext cx="2946994" cy="3752934"/>
            <a:chOff x="1099226" y="1915316"/>
            <a:chExt cx="2946994" cy="3752934"/>
          </a:xfrm>
        </p:grpSpPr>
        <p:pic>
          <p:nvPicPr>
            <p:cNvPr id="18" name="Graphique 17" descr="Enfants avec un remplissage uni">
              <a:extLst>
                <a:ext uri="{FF2B5EF4-FFF2-40B4-BE49-F238E27FC236}">
                  <a16:creationId xmlns:a16="http://schemas.microsoft.com/office/drawing/2014/main" id="{A36CAF94-1EDC-464B-2A51-EF72C5EF6A7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654233" y="1915316"/>
              <a:ext cx="972000" cy="972000"/>
            </a:xfrm>
            <a:prstGeom prst="rect">
              <a:avLst/>
            </a:prstGeom>
          </p:spPr>
        </p:pic>
        <p:pic>
          <p:nvPicPr>
            <p:cNvPr id="19" name="Graphique 18" descr="Enfants avec un remplissage uni">
              <a:extLst>
                <a:ext uri="{FF2B5EF4-FFF2-40B4-BE49-F238E27FC236}">
                  <a16:creationId xmlns:a16="http://schemas.microsoft.com/office/drawing/2014/main" id="{246A0F7C-75BD-BDB8-FC24-CDD8A91D53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519211" y="1915316"/>
              <a:ext cx="972000" cy="972000"/>
            </a:xfrm>
            <a:prstGeom prst="rect">
              <a:avLst/>
            </a:prstGeom>
          </p:spPr>
        </p:pic>
        <p:pic>
          <p:nvPicPr>
            <p:cNvPr id="22" name="Graphique 21" descr="Enfants avec un remplissage uni">
              <a:extLst>
                <a:ext uri="{FF2B5EF4-FFF2-40B4-BE49-F238E27FC236}">
                  <a16:creationId xmlns:a16="http://schemas.microsoft.com/office/drawing/2014/main" id="{2918FC38-59B1-E323-9F54-958D890AC9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654233" y="2451583"/>
              <a:ext cx="972000" cy="972000"/>
            </a:xfrm>
            <a:prstGeom prst="rect">
              <a:avLst/>
            </a:prstGeom>
          </p:spPr>
        </p:pic>
        <p:pic>
          <p:nvPicPr>
            <p:cNvPr id="23" name="Graphique 22" descr="Enfants avec un remplissage uni">
              <a:extLst>
                <a:ext uri="{FF2B5EF4-FFF2-40B4-BE49-F238E27FC236}">
                  <a16:creationId xmlns:a16="http://schemas.microsoft.com/office/drawing/2014/main" id="{A3621788-EAB9-F4D9-83C0-F079821018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519211" y="2451583"/>
              <a:ext cx="972000" cy="972000"/>
            </a:xfrm>
            <a:prstGeom prst="rect">
              <a:avLst/>
            </a:prstGeom>
          </p:spPr>
        </p:pic>
        <p:pic>
          <p:nvPicPr>
            <p:cNvPr id="26" name="Graphique 25" descr="Enfants avec un remplissage uni">
              <a:extLst>
                <a:ext uri="{FF2B5EF4-FFF2-40B4-BE49-F238E27FC236}">
                  <a16:creationId xmlns:a16="http://schemas.microsoft.com/office/drawing/2014/main" id="{5B2D29F4-4FCF-4039-BDCE-34792604AC3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654233" y="4159983"/>
              <a:ext cx="972000" cy="972000"/>
            </a:xfrm>
            <a:prstGeom prst="rect">
              <a:avLst/>
            </a:prstGeom>
          </p:spPr>
        </p:pic>
        <p:pic>
          <p:nvPicPr>
            <p:cNvPr id="27" name="Graphique 26" descr="Enfants avec un remplissage uni">
              <a:extLst>
                <a:ext uri="{FF2B5EF4-FFF2-40B4-BE49-F238E27FC236}">
                  <a16:creationId xmlns:a16="http://schemas.microsoft.com/office/drawing/2014/main" id="{30F18A49-CDCB-60FE-38C8-CD667523A1A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2519211" y="4159983"/>
              <a:ext cx="972000" cy="972000"/>
            </a:xfrm>
            <a:prstGeom prst="rect">
              <a:avLst/>
            </a:prstGeom>
          </p:spPr>
        </p:pic>
        <p:pic>
          <p:nvPicPr>
            <p:cNvPr id="28" name="Graphique 27" descr="Enfants avec un remplissage uni">
              <a:extLst>
                <a:ext uri="{FF2B5EF4-FFF2-40B4-BE49-F238E27FC236}">
                  <a16:creationId xmlns:a16="http://schemas.microsoft.com/office/drawing/2014/main" id="{A5AD0AC8-744B-0ED3-A69F-EAAC2174ECA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654233" y="4696250"/>
              <a:ext cx="972000" cy="972000"/>
            </a:xfrm>
            <a:prstGeom prst="rect">
              <a:avLst/>
            </a:prstGeom>
          </p:spPr>
        </p:pic>
        <p:pic>
          <p:nvPicPr>
            <p:cNvPr id="29" name="Graphique 28" descr="Enfants avec un remplissage uni">
              <a:extLst>
                <a:ext uri="{FF2B5EF4-FFF2-40B4-BE49-F238E27FC236}">
                  <a16:creationId xmlns:a16="http://schemas.microsoft.com/office/drawing/2014/main" id="{33FC7F9D-5B96-2ACB-56B1-DF051AA50EB8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2519211" y="4696250"/>
              <a:ext cx="972000" cy="972000"/>
            </a:xfrm>
            <a:prstGeom prst="rect">
              <a:avLst/>
            </a:prstGeom>
          </p:spPr>
        </p:pic>
        <p:sp>
          <p:nvSpPr>
            <p:cNvPr id="94" name="Flèche : droite 93">
              <a:extLst>
                <a:ext uri="{FF2B5EF4-FFF2-40B4-BE49-F238E27FC236}">
                  <a16:creationId xmlns:a16="http://schemas.microsoft.com/office/drawing/2014/main" id="{5879C4D1-01C1-4CB7-806B-3F531AAB3176}"/>
                </a:ext>
              </a:extLst>
            </p:cNvPr>
            <p:cNvSpPr/>
            <p:nvPr/>
          </p:nvSpPr>
          <p:spPr>
            <a:xfrm rot="5400000">
              <a:off x="2136577" y="2250342"/>
              <a:ext cx="872292" cy="2946994"/>
            </a:xfrm>
            <a:prstGeom prst="rightArrow">
              <a:avLst>
                <a:gd name="adj1" fmla="val 100000"/>
                <a:gd name="adj2" fmla="val 32109"/>
              </a:avLst>
            </a:prstGeom>
            <a:solidFill>
              <a:srgbClr val="FFCC99"/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/>
            <a:lstStyle/>
            <a:p>
              <a:pPr algn="ctr"/>
              <a:r>
                <a:rPr lang="fr-CH" dirty="0">
                  <a:solidFill>
                    <a:schemeClr val="accent2">
                      <a:lumMod val="50000"/>
                    </a:schemeClr>
                  </a:solidFill>
                </a:rPr>
                <a:t>4 profils distincts d’AP quotidienne</a:t>
              </a:r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8F88851D-DA90-6C53-45CD-B9F83ABD623B}"/>
              </a:ext>
            </a:extLst>
          </p:cNvPr>
          <p:cNvSpPr/>
          <p:nvPr/>
        </p:nvSpPr>
        <p:spPr>
          <a:xfrm>
            <a:off x="7582831" y="4710442"/>
            <a:ext cx="2880000" cy="6840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pc="-30" dirty="0"/>
              <a:t>Pic matinal intermédiaire d’AP (8h-13h)</a:t>
            </a:r>
          </a:p>
        </p:txBody>
      </p:sp>
      <p:grpSp>
        <p:nvGrpSpPr>
          <p:cNvPr id="76" name="Groupe 75">
            <a:extLst>
              <a:ext uri="{FF2B5EF4-FFF2-40B4-BE49-F238E27FC236}">
                <a16:creationId xmlns:a16="http://schemas.microsoft.com/office/drawing/2014/main" id="{2CB40E03-D0D6-DC72-C876-D5F93E2FA219}"/>
              </a:ext>
            </a:extLst>
          </p:cNvPr>
          <p:cNvGrpSpPr/>
          <p:nvPr/>
        </p:nvGrpSpPr>
        <p:grpSpPr>
          <a:xfrm>
            <a:off x="5152927" y="2871586"/>
            <a:ext cx="1202591" cy="661523"/>
            <a:chOff x="4775542" y="3279074"/>
            <a:chExt cx="1202591" cy="661523"/>
          </a:xfrm>
        </p:grpSpPr>
        <p:sp>
          <p:nvSpPr>
            <p:cNvPr id="2" name="Forme libre : forme 1">
              <a:extLst>
                <a:ext uri="{FF2B5EF4-FFF2-40B4-BE49-F238E27FC236}">
                  <a16:creationId xmlns:a16="http://schemas.microsoft.com/office/drawing/2014/main" id="{CA398C04-09C7-2DFF-7157-3B8976C8E22B}"/>
                </a:ext>
              </a:extLst>
            </p:cNvPr>
            <p:cNvSpPr/>
            <p:nvPr/>
          </p:nvSpPr>
          <p:spPr>
            <a:xfrm>
              <a:off x="4795472" y="3357852"/>
              <a:ext cx="1180633" cy="498049"/>
            </a:xfrm>
            <a:custGeom>
              <a:avLst/>
              <a:gdLst>
                <a:gd name="connsiteX0" fmla="*/ 0 w 1119673"/>
                <a:gd name="connsiteY0" fmla="*/ 498257 h 567301"/>
                <a:gd name="connsiteX1" fmla="*/ 130629 w 1119673"/>
                <a:gd name="connsiteY1" fmla="*/ 526249 h 567301"/>
                <a:gd name="connsiteX2" fmla="*/ 382555 w 1119673"/>
                <a:gd name="connsiteY2" fmla="*/ 13065 h 567301"/>
                <a:gd name="connsiteX3" fmla="*/ 522514 w 1119673"/>
                <a:gd name="connsiteY3" fmla="*/ 153024 h 567301"/>
                <a:gd name="connsiteX4" fmla="*/ 774441 w 1119673"/>
                <a:gd name="connsiteY4" fmla="*/ 153024 h 567301"/>
                <a:gd name="connsiteX5" fmla="*/ 998376 w 1119673"/>
                <a:gd name="connsiteY5" fmla="*/ 507588 h 567301"/>
                <a:gd name="connsiteX6" fmla="*/ 1119673 w 1119673"/>
                <a:gd name="connsiteY6" fmla="*/ 516918 h 567301"/>
                <a:gd name="connsiteX0" fmla="*/ 0 w 1150153"/>
                <a:gd name="connsiteY0" fmla="*/ 376337 h 544899"/>
                <a:gd name="connsiteX1" fmla="*/ 161109 w 1150153"/>
                <a:gd name="connsiteY1" fmla="*/ 526249 h 544899"/>
                <a:gd name="connsiteX2" fmla="*/ 413035 w 1150153"/>
                <a:gd name="connsiteY2" fmla="*/ 13065 h 544899"/>
                <a:gd name="connsiteX3" fmla="*/ 552994 w 1150153"/>
                <a:gd name="connsiteY3" fmla="*/ 153024 h 544899"/>
                <a:gd name="connsiteX4" fmla="*/ 804921 w 1150153"/>
                <a:gd name="connsiteY4" fmla="*/ 153024 h 544899"/>
                <a:gd name="connsiteX5" fmla="*/ 1028856 w 1150153"/>
                <a:gd name="connsiteY5" fmla="*/ 507588 h 544899"/>
                <a:gd name="connsiteX6" fmla="*/ 1150153 w 1150153"/>
                <a:gd name="connsiteY6" fmla="*/ 516918 h 544899"/>
                <a:gd name="connsiteX0" fmla="*/ 0 w 1150153"/>
                <a:gd name="connsiteY0" fmla="*/ 376337 h 539982"/>
                <a:gd name="connsiteX1" fmla="*/ 161109 w 1150153"/>
                <a:gd name="connsiteY1" fmla="*/ 526249 h 539982"/>
                <a:gd name="connsiteX2" fmla="*/ 413035 w 1150153"/>
                <a:gd name="connsiteY2" fmla="*/ 13065 h 539982"/>
                <a:gd name="connsiteX3" fmla="*/ 552994 w 1150153"/>
                <a:gd name="connsiteY3" fmla="*/ 153024 h 539982"/>
                <a:gd name="connsiteX4" fmla="*/ 804921 w 1150153"/>
                <a:gd name="connsiteY4" fmla="*/ 153024 h 539982"/>
                <a:gd name="connsiteX5" fmla="*/ 1074576 w 1150153"/>
                <a:gd name="connsiteY5" fmla="*/ 446628 h 539982"/>
                <a:gd name="connsiteX6" fmla="*/ 1150153 w 1150153"/>
                <a:gd name="connsiteY6" fmla="*/ 516918 h 539982"/>
                <a:gd name="connsiteX0" fmla="*/ 0 w 1150153"/>
                <a:gd name="connsiteY0" fmla="*/ 373441 h 522489"/>
                <a:gd name="connsiteX1" fmla="*/ 186509 w 1150153"/>
                <a:gd name="connsiteY1" fmla="*/ 467473 h 522489"/>
                <a:gd name="connsiteX2" fmla="*/ 413035 w 1150153"/>
                <a:gd name="connsiteY2" fmla="*/ 10169 h 522489"/>
                <a:gd name="connsiteX3" fmla="*/ 552994 w 1150153"/>
                <a:gd name="connsiteY3" fmla="*/ 150128 h 522489"/>
                <a:gd name="connsiteX4" fmla="*/ 804921 w 1150153"/>
                <a:gd name="connsiteY4" fmla="*/ 150128 h 522489"/>
                <a:gd name="connsiteX5" fmla="*/ 1074576 w 1150153"/>
                <a:gd name="connsiteY5" fmla="*/ 443732 h 522489"/>
                <a:gd name="connsiteX6" fmla="*/ 1150153 w 1150153"/>
                <a:gd name="connsiteY6" fmla="*/ 514022 h 522489"/>
                <a:gd name="connsiteX0" fmla="*/ 0 w 1150153"/>
                <a:gd name="connsiteY0" fmla="*/ 383198 h 532246"/>
                <a:gd name="connsiteX1" fmla="*/ 186509 w 1150153"/>
                <a:gd name="connsiteY1" fmla="*/ 477230 h 532246"/>
                <a:gd name="connsiteX2" fmla="*/ 448595 w 1150153"/>
                <a:gd name="connsiteY2" fmla="*/ 9766 h 532246"/>
                <a:gd name="connsiteX3" fmla="*/ 552994 w 1150153"/>
                <a:gd name="connsiteY3" fmla="*/ 159885 h 532246"/>
                <a:gd name="connsiteX4" fmla="*/ 804921 w 1150153"/>
                <a:gd name="connsiteY4" fmla="*/ 159885 h 532246"/>
                <a:gd name="connsiteX5" fmla="*/ 1074576 w 1150153"/>
                <a:gd name="connsiteY5" fmla="*/ 453489 h 532246"/>
                <a:gd name="connsiteX6" fmla="*/ 1150153 w 1150153"/>
                <a:gd name="connsiteY6" fmla="*/ 523779 h 532246"/>
                <a:gd name="connsiteX0" fmla="*/ 0 w 1150153"/>
                <a:gd name="connsiteY0" fmla="*/ 384727 h 533775"/>
                <a:gd name="connsiteX1" fmla="*/ 186509 w 1150153"/>
                <a:gd name="connsiteY1" fmla="*/ 478759 h 533775"/>
                <a:gd name="connsiteX2" fmla="*/ 448595 w 1150153"/>
                <a:gd name="connsiteY2" fmla="*/ 11295 h 533775"/>
                <a:gd name="connsiteX3" fmla="*/ 613954 w 1150153"/>
                <a:gd name="connsiteY3" fmla="*/ 146174 h 533775"/>
                <a:gd name="connsiteX4" fmla="*/ 804921 w 1150153"/>
                <a:gd name="connsiteY4" fmla="*/ 161414 h 533775"/>
                <a:gd name="connsiteX5" fmla="*/ 1074576 w 1150153"/>
                <a:gd name="connsiteY5" fmla="*/ 455018 h 533775"/>
                <a:gd name="connsiteX6" fmla="*/ 1150153 w 1150153"/>
                <a:gd name="connsiteY6" fmla="*/ 525308 h 533775"/>
                <a:gd name="connsiteX0" fmla="*/ 0 w 1150153"/>
                <a:gd name="connsiteY0" fmla="*/ 384512 h 533560"/>
                <a:gd name="connsiteX1" fmla="*/ 186509 w 1150153"/>
                <a:gd name="connsiteY1" fmla="*/ 478544 h 533560"/>
                <a:gd name="connsiteX2" fmla="*/ 448595 w 1150153"/>
                <a:gd name="connsiteY2" fmla="*/ 11080 h 533560"/>
                <a:gd name="connsiteX3" fmla="*/ 613954 w 1150153"/>
                <a:gd name="connsiteY3" fmla="*/ 145959 h 533560"/>
                <a:gd name="connsiteX4" fmla="*/ 860801 w 1150153"/>
                <a:gd name="connsiteY4" fmla="*/ 135799 h 533560"/>
                <a:gd name="connsiteX5" fmla="*/ 1074576 w 1150153"/>
                <a:gd name="connsiteY5" fmla="*/ 454803 h 533560"/>
                <a:gd name="connsiteX6" fmla="*/ 1150153 w 1150153"/>
                <a:gd name="connsiteY6" fmla="*/ 525093 h 533560"/>
                <a:gd name="connsiteX0" fmla="*/ 0 w 1180633"/>
                <a:gd name="connsiteY0" fmla="*/ 384512 h 498049"/>
                <a:gd name="connsiteX1" fmla="*/ 186509 w 1180633"/>
                <a:gd name="connsiteY1" fmla="*/ 478544 h 498049"/>
                <a:gd name="connsiteX2" fmla="*/ 448595 w 1180633"/>
                <a:gd name="connsiteY2" fmla="*/ 11080 h 498049"/>
                <a:gd name="connsiteX3" fmla="*/ 613954 w 1180633"/>
                <a:gd name="connsiteY3" fmla="*/ 145959 h 498049"/>
                <a:gd name="connsiteX4" fmla="*/ 860801 w 1180633"/>
                <a:gd name="connsiteY4" fmla="*/ 135799 h 498049"/>
                <a:gd name="connsiteX5" fmla="*/ 1074576 w 1180633"/>
                <a:gd name="connsiteY5" fmla="*/ 454803 h 498049"/>
                <a:gd name="connsiteX6" fmla="*/ 1180633 w 1180633"/>
                <a:gd name="connsiteY6" fmla="*/ 423493 h 498049"/>
                <a:gd name="connsiteX0" fmla="*/ 0 w 1180633"/>
                <a:gd name="connsiteY0" fmla="*/ 384512 h 498049"/>
                <a:gd name="connsiteX1" fmla="*/ 186509 w 1180633"/>
                <a:gd name="connsiteY1" fmla="*/ 478544 h 498049"/>
                <a:gd name="connsiteX2" fmla="*/ 448595 w 1180633"/>
                <a:gd name="connsiteY2" fmla="*/ 11080 h 498049"/>
                <a:gd name="connsiteX3" fmla="*/ 613954 w 1180633"/>
                <a:gd name="connsiteY3" fmla="*/ 145959 h 498049"/>
                <a:gd name="connsiteX4" fmla="*/ 860801 w 1180633"/>
                <a:gd name="connsiteY4" fmla="*/ 135799 h 498049"/>
                <a:gd name="connsiteX5" fmla="*/ 1064416 w 1180633"/>
                <a:gd name="connsiteY5" fmla="*/ 363363 h 498049"/>
                <a:gd name="connsiteX6" fmla="*/ 1180633 w 1180633"/>
                <a:gd name="connsiteY6" fmla="*/ 423493 h 498049"/>
                <a:gd name="connsiteX0" fmla="*/ 0 w 1180633"/>
                <a:gd name="connsiteY0" fmla="*/ 384512 h 498049"/>
                <a:gd name="connsiteX1" fmla="*/ 186509 w 1180633"/>
                <a:gd name="connsiteY1" fmla="*/ 478544 h 498049"/>
                <a:gd name="connsiteX2" fmla="*/ 448595 w 1180633"/>
                <a:gd name="connsiteY2" fmla="*/ 11080 h 498049"/>
                <a:gd name="connsiteX3" fmla="*/ 613954 w 1180633"/>
                <a:gd name="connsiteY3" fmla="*/ 145959 h 498049"/>
                <a:gd name="connsiteX4" fmla="*/ 860801 w 1180633"/>
                <a:gd name="connsiteY4" fmla="*/ 135799 h 498049"/>
                <a:gd name="connsiteX5" fmla="*/ 1054256 w 1180633"/>
                <a:gd name="connsiteY5" fmla="*/ 337963 h 498049"/>
                <a:gd name="connsiteX6" fmla="*/ 1180633 w 1180633"/>
                <a:gd name="connsiteY6" fmla="*/ 423493 h 498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80633" h="498049">
                  <a:moveTo>
                    <a:pt x="0" y="384512"/>
                  </a:moveTo>
                  <a:cubicBezTo>
                    <a:pt x="33435" y="438940"/>
                    <a:pt x="111743" y="540783"/>
                    <a:pt x="186509" y="478544"/>
                  </a:cubicBezTo>
                  <a:cubicBezTo>
                    <a:pt x="261275" y="416305"/>
                    <a:pt x="377354" y="66511"/>
                    <a:pt x="448595" y="11080"/>
                  </a:cubicBezTo>
                  <a:cubicBezTo>
                    <a:pt x="519836" y="-44351"/>
                    <a:pt x="545253" y="125172"/>
                    <a:pt x="613954" y="145959"/>
                  </a:cubicBezTo>
                  <a:cubicBezTo>
                    <a:pt x="682655" y="166746"/>
                    <a:pt x="787417" y="103798"/>
                    <a:pt x="860801" y="135799"/>
                  </a:cubicBezTo>
                  <a:cubicBezTo>
                    <a:pt x="934185" y="167800"/>
                    <a:pt x="996717" y="277314"/>
                    <a:pt x="1054256" y="337963"/>
                  </a:cubicBezTo>
                  <a:cubicBezTo>
                    <a:pt x="1111795" y="398612"/>
                    <a:pt x="1148754" y="449152"/>
                    <a:pt x="1180633" y="423493"/>
                  </a:cubicBezTo>
                </a:path>
              </a:pathLst>
            </a:custGeom>
            <a:noFill/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cxnSp>
          <p:nvCxnSpPr>
            <p:cNvPr id="41" name="Connecteur : en angle 40">
              <a:extLst>
                <a:ext uri="{FF2B5EF4-FFF2-40B4-BE49-F238E27FC236}">
                  <a16:creationId xmlns:a16="http://schemas.microsoft.com/office/drawing/2014/main" id="{F44A249C-9529-A5ED-C85A-4A5C2192116F}"/>
                </a:ext>
              </a:extLst>
            </p:cNvPr>
            <p:cNvCxnSpPr>
              <a:cxnSpLocks/>
            </p:cNvCxnSpPr>
            <p:nvPr/>
          </p:nvCxnSpPr>
          <p:spPr>
            <a:xfrm>
              <a:off x="4775542" y="3279074"/>
              <a:ext cx="1202591" cy="661523"/>
            </a:xfrm>
            <a:prstGeom prst="bentConnector3">
              <a:avLst>
                <a:gd name="adj1" fmla="val 577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5" name="Groupe 74">
            <a:extLst>
              <a:ext uri="{FF2B5EF4-FFF2-40B4-BE49-F238E27FC236}">
                <a16:creationId xmlns:a16="http://schemas.microsoft.com/office/drawing/2014/main" id="{9060BDF5-3D83-F43F-2248-31581BF07404}"/>
              </a:ext>
            </a:extLst>
          </p:cNvPr>
          <p:cNvGrpSpPr/>
          <p:nvPr/>
        </p:nvGrpSpPr>
        <p:grpSpPr>
          <a:xfrm>
            <a:off x="5152927" y="3785025"/>
            <a:ext cx="1202591" cy="668730"/>
            <a:chOff x="4775542" y="4144388"/>
            <a:chExt cx="1202591" cy="668730"/>
          </a:xfrm>
        </p:grpSpPr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2D09744A-5807-D2F0-EA2C-B067D14AD361}"/>
                </a:ext>
              </a:extLst>
            </p:cNvPr>
            <p:cNvSpPr/>
            <p:nvPr/>
          </p:nvSpPr>
          <p:spPr>
            <a:xfrm>
              <a:off x="4794751" y="4144388"/>
              <a:ext cx="1177316" cy="542841"/>
            </a:xfrm>
            <a:custGeom>
              <a:avLst/>
              <a:gdLst>
                <a:gd name="connsiteX0" fmla="*/ 0 w 1156996"/>
                <a:gd name="connsiteY0" fmla="*/ 536527 h 536527"/>
                <a:gd name="connsiteX1" fmla="*/ 121298 w 1156996"/>
                <a:gd name="connsiteY1" fmla="*/ 14013 h 536527"/>
                <a:gd name="connsiteX2" fmla="*/ 391885 w 1156996"/>
                <a:gd name="connsiteY2" fmla="*/ 144641 h 536527"/>
                <a:gd name="connsiteX3" fmla="*/ 746449 w 1156996"/>
                <a:gd name="connsiteY3" fmla="*/ 88658 h 536527"/>
                <a:gd name="connsiteX4" fmla="*/ 1156996 w 1156996"/>
                <a:gd name="connsiteY4" fmla="*/ 536527 h 536527"/>
                <a:gd name="connsiteX0" fmla="*/ 0 w 1187476"/>
                <a:gd name="connsiteY0" fmla="*/ 403104 h 530104"/>
                <a:gd name="connsiteX1" fmla="*/ 151778 w 1187476"/>
                <a:gd name="connsiteY1" fmla="*/ 7590 h 530104"/>
                <a:gd name="connsiteX2" fmla="*/ 422365 w 1187476"/>
                <a:gd name="connsiteY2" fmla="*/ 138218 h 530104"/>
                <a:gd name="connsiteX3" fmla="*/ 776929 w 1187476"/>
                <a:gd name="connsiteY3" fmla="*/ 82235 h 530104"/>
                <a:gd name="connsiteX4" fmla="*/ 1187476 w 1187476"/>
                <a:gd name="connsiteY4" fmla="*/ 530104 h 530104"/>
                <a:gd name="connsiteX0" fmla="*/ 0 w 1187476"/>
                <a:gd name="connsiteY0" fmla="*/ 403943 h 530943"/>
                <a:gd name="connsiteX1" fmla="*/ 92209 w 1187476"/>
                <a:gd name="connsiteY1" fmla="*/ 421846 h 530943"/>
                <a:gd name="connsiteX2" fmla="*/ 151778 w 1187476"/>
                <a:gd name="connsiteY2" fmla="*/ 8429 h 530943"/>
                <a:gd name="connsiteX3" fmla="*/ 422365 w 1187476"/>
                <a:gd name="connsiteY3" fmla="*/ 139057 h 530943"/>
                <a:gd name="connsiteX4" fmla="*/ 776929 w 1187476"/>
                <a:gd name="connsiteY4" fmla="*/ 83074 h 530943"/>
                <a:gd name="connsiteX5" fmla="*/ 1187476 w 1187476"/>
                <a:gd name="connsiteY5" fmla="*/ 530943 h 530943"/>
                <a:gd name="connsiteX0" fmla="*/ 0 w 1187476"/>
                <a:gd name="connsiteY0" fmla="*/ 503010 h 630010"/>
                <a:gd name="connsiteX1" fmla="*/ 92209 w 1187476"/>
                <a:gd name="connsiteY1" fmla="*/ 520913 h 630010"/>
                <a:gd name="connsiteX2" fmla="*/ 212738 w 1187476"/>
                <a:gd name="connsiteY2" fmla="*/ 5896 h 630010"/>
                <a:gd name="connsiteX3" fmla="*/ 422365 w 1187476"/>
                <a:gd name="connsiteY3" fmla="*/ 238124 h 630010"/>
                <a:gd name="connsiteX4" fmla="*/ 776929 w 1187476"/>
                <a:gd name="connsiteY4" fmla="*/ 182141 h 630010"/>
                <a:gd name="connsiteX5" fmla="*/ 1187476 w 1187476"/>
                <a:gd name="connsiteY5" fmla="*/ 630010 h 630010"/>
                <a:gd name="connsiteX0" fmla="*/ 0 w 1187476"/>
                <a:gd name="connsiteY0" fmla="*/ 506525 h 633525"/>
                <a:gd name="connsiteX1" fmla="*/ 92209 w 1187476"/>
                <a:gd name="connsiteY1" fmla="*/ 524428 h 633525"/>
                <a:gd name="connsiteX2" fmla="*/ 212738 w 1187476"/>
                <a:gd name="connsiteY2" fmla="*/ 9411 h 633525"/>
                <a:gd name="connsiteX3" fmla="*/ 427445 w 1187476"/>
                <a:gd name="connsiteY3" fmla="*/ 190839 h 633525"/>
                <a:gd name="connsiteX4" fmla="*/ 776929 w 1187476"/>
                <a:gd name="connsiteY4" fmla="*/ 185656 h 633525"/>
                <a:gd name="connsiteX5" fmla="*/ 1187476 w 1187476"/>
                <a:gd name="connsiteY5" fmla="*/ 633525 h 633525"/>
                <a:gd name="connsiteX0" fmla="*/ 0 w 1187476"/>
                <a:gd name="connsiteY0" fmla="*/ 506227 h 633227"/>
                <a:gd name="connsiteX1" fmla="*/ 92209 w 1187476"/>
                <a:gd name="connsiteY1" fmla="*/ 524130 h 633227"/>
                <a:gd name="connsiteX2" fmla="*/ 212738 w 1187476"/>
                <a:gd name="connsiteY2" fmla="*/ 9113 h 633227"/>
                <a:gd name="connsiteX3" fmla="*/ 427445 w 1187476"/>
                <a:gd name="connsiteY3" fmla="*/ 190541 h 633227"/>
                <a:gd name="connsiteX4" fmla="*/ 741369 w 1187476"/>
                <a:gd name="connsiteY4" fmla="*/ 134558 h 633227"/>
                <a:gd name="connsiteX5" fmla="*/ 1187476 w 1187476"/>
                <a:gd name="connsiteY5" fmla="*/ 633227 h 633227"/>
                <a:gd name="connsiteX0" fmla="*/ 0 w 1177316"/>
                <a:gd name="connsiteY0" fmla="*/ 506227 h 542841"/>
                <a:gd name="connsiteX1" fmla="*/ 92209 w 1177316"/>
                <a:gd name="connsiteY1" fmla="*/ 524130 h 542841"/>
                <a:gd name="connsiteX2" fmla="*/ 212738 w 1177316"/>
                <a:gd name="connsiteY2" fmla="*/ 9113 h 542841"/>
                <a:gd name="connsiteX3" fmla="*/ 427445 w 1177316"/>
                <a:gd name="connsiteY3" fmla="*/ 190541 h 542841"/>
                <a:gd name="connsiteX4" fmla="*/ 741369 w 1177316"/>
                <a:gd name="connsiteY4" fmla="*/ 134558 h 542841"/>
                <a:gd name="connsiteX5" fmla="*/ 1177316 w 1177316"/>
                <a:gd name="connsiteY5" fmla="*/ 516387 h 542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77316" h="542841">
                  <a:moveTo>
                    <a:pt x="0" y="506227"/>
                  </a:moveTo>
                  <a:cubicBezTo>
                    <a:pt x="11981" y="456718"/>
                    <a:pt x="66913" y="590049"/>
                    <a:pt x="92209" y="524130"/>
                  </a:cubicBezTo>
                  <a:cubicBezTo>
                    <a:pt x="117505" y="458211"/>
                    <a:pt x="156866" y="64711"/>
                    <a:pt x="212738" y="9113"/>
                  </a:cubicBezTo>
                  <a:cubicBezTo>
                    <a:pt x="268610" y="-46485"/>
                    <a:pt x="339340" y="169634"/>
                    <a:pt x="427445" y="190541"/>
                  </a:cubicBezTo>
                  <a:cubicBezTo>
                    <a:pt x="515550" y="211449"/>
                    <a:pt x="613851" y="69244"/>
                    <a:pt x="741369" y="134558"/>
                  </a:cubicBezTo>
                  <a:cubicBezTo>
                    <a:pt x="868887" y="199872"/>
                    <a:pt x="1132218" y="491506"/>
                    <a:pt x="1177316" y="516387"/>
                  </a:cubicBezTo>
                </a:path>
              </a:pathLst>
            </a:cu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cxnSp>
          <p:nvCxnSpPr>
            <p:cNvPr id="53" name="Connecteur : en angle 52">
              <a:extLst>
                <a:ext uri="{FF2B5EF4-FFF2-40B4-BE49-F238E27FC236}">
                  <a16:creationId xmlns:a16="http://schemas.microsoft.com/office/drawing/2014/main" id="{8629CCCC-D59A-6E9E-29FE-8DCCC6F9C941}"/>
                </a:ext>
              </a:extLst>
            </p:cNvPr>
            <p:cNvCxnSpPr>
              <a:cxnSpLocks/>
            </p:cNvCxnSpPr>
            <p:nvPr/>
          </p:nvCxnSpPr>
          <p:spPr>
            <a:xfrm>
              <a:off x="4775542" y="4151595"/>
              <a:ext cx="1202591" cy="661523"/>
            </a:xfrm>
            <a:prstGeom prst="bentConnector3">
              <a:avLst>
                <a:gd name="adj1" fmla="val 577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3" name="Groupe 72">
            <a:extLst>
              <a:ext uri="{FF2B5EF4-FFF2-40B4-BE49-F238E27FC236}">
                <a16:creationId xmlns:a16="http://schemas.microsoft.com/office/drawing/2014/main" id="{2566B9F5-1B49-1EA7-29EB-6798FCAE58F0}"/>
              </a:ext>
            </a:extLst>
          </p:cNvPr>
          <p:cNvGrpSpPr/>
          <p:nvPr/>
        </p:nvGrpSpPr>
        <p:grpSpPr>
          <a:xfrm>
            <a:off x="5152927" y="5619110"/>
            <a:ext cx="1202591" cy="661523"/>
            <a:chOff x="4775542" y="4965880"/>
            <a:chExt cx="1202591" cy="661523"/>
          </a:xfrm>
        </p:grpSpPr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CB9BA9A6-B0E7-4945-F7E6-AF686F907D2C}"/>
                </a:ext>
              </a:extLst>
            </p:cNvPr>
            <p:cNvSpPr/>
            <p:nvPr/>
          </p:nvSpPr>
          <p:spPr>
            <a:xfrm>
              <a:off x="4806933" y="5240905"/>
              <a:ext cx="1154508" cy="250517"/>
            </a:xfrm>
            <a:custGeom>
              <a:avLst/>
              <a:gdLst>
                <a:gd name="connsiteX0" fmla="*/ 0 w 1184988"/>
                <a:gd name="connsiteY0" fmla="*/ 304938 h 322029"/>
                <a:gd name="connsiteX1" fmla="*/ 326572 w 1184988"/>
                <a:gd name="connsiteY1" fmla="*/ 43681 h 322029"/>
                <a:gd name="connsiteX2" fmla="*/ 886408 w 1184988"/>
                <a:gd name="connsiteY2" fmla="*/ 25020 h 322029"/>
                <a:gd name="connsiteX3" fmla="*/ 1184988 w 1184988"/>
                <a:gd name="connsiteY3" fmla="*/ 295608 h 322029"/>
                <a:gd name="connsiteX0" fmla="*/ 0 w 1174828"/>
                <a:gd name="connsiteY0" fmla="*/ 177677 h 316688"/>
                <a:gd name="connsiteX1" fmla="*/ 316412 w 1174828"/>
                <a:gd name="connsiteY1" fmla="*/ 38340 h 316688"/>
                <a:gd name="connsiteX2" fmla="*/ 876248 w 1174828"/>
                <a:gd name="connsiteY2" fmla="*/ 19679 h 316688"/>
                <a:gd name="connsiteX3" fmla="*/ 1174828 w 1174828"/>
                <a:gd name="connsiteY3" fmla="*/ 290267 h 316688"/>
                <a:gd name="connsiteX0" fmla="*/ 0 w 1174828"/>
                <a:gd name="connsiteY0" fmla="*/ 177677 h 316688"/>
                <a:gd name="connsiteX1" fmla="*/ 316412 w 1174828"/>
                <a:gd name="connsiteY1" fmla="*/ 38340 h 316688"/>
                <a:gd name="connsiteX2" fmla="*/ 876248 w 1174828"/>
                <a:gd name="connsiteY2" fmla="*/ 19679 h 316688"/>
                <a:gd name="connsiteX3" fmla="*/ 1174828 w 1174828"/>
                <a:gd name="connsiteY3" fmla="*/ 290267 h 316688"/>
                <a:gd name="connsiteX0" fmla="*/ 0 w 1174828"/>
                <a:gd name="connsiteY0" fmla="*/ 199158 h 338169"/>
                <a:gd name="connsiteX1" fmla="*/ 311332 w 1174828"/>
                <a:gd name="connsiteY1" fmla="*/ 14101 h 338169"/>
                <a:gd name="connsiteX2" fmla="*/ 876248 w 1174828"/>
                <a:gd name="connsiteY2" fmla="*/ 41160 h 338169"/>
                <a:gd name="connsiteX3" fmla="*/ 1174828 w 1174828"/>
                <a:gd name="connsiteY3" fmla="*/ 311748 h 338169"/>
                <a:gd name="connsiteX0" fmla="*/ 0 w 1164668"/>
                <a:gd name="connsiteY0" fmla="*/ 199158 h 235275"/>
                <a:gd name="connsiteX1" fmla="*/ 311332 w 1164668"/>
                <a:gd name="connsiteY1" fmla="*/ 14101 h 235275"/>
                <a:gd name="connsiteX2" fmla="*/ 876248 w 1164668"/>
                <a:gd name="connsiteY2" fmla="*/ 41160 h 235275"/>
                <a:gd name="connsiteX3" fmla="*/ 1164668 w 1164668"/>
                <a:gd name="connsiteY3" fmla="*/ 199988 h 235275"/>
                <a:gd name="connsiteX0" fmla="*/ 0 w 1164668"/>
                <a:gd name="connsiteY0" fmla="*/ 237462 h 273579"/>
                <a:gd name="connsiteX1" fmla="*/ 321492 w 1164668"/>
                <a:gd name="connsiteY1" fmla="*/ 6685 h 273579"/>
                <a:gd name="connsiteX2" fmla="*/ 876248 w 1164668"/>
                <a:gd name="connsiteY2" fmla="*/ 79464 h 273579"/>
                <a:gd name="connsiteX3" fmla="*/ 1164668 w 1164668"/>
                <a:gd name="connsiteY3" fmla="*/ 238292 h 273579"/>
                <a:gd name="connsiteX0" fmla="*/ 0 w 1164668"/>
                <a:gd name="connsiteY0" fmla="*/ 240241 h 276358"/>
                <a:gd name="connsiteX1" fmla="*/ 321492 w 1164668"/>
                <a:gd name="connsiteY1" fmla="*/ 9464 h 276358"/>
                <a:gd name="connsiteX2" fmla="*/ 511827 w 1164668"/>
                <a:gd name="connsiteY2" fmla="*/ 48088 h 276358"/>
                <a:gd name="connsiteX3" fmla="*/ 876248 w 1164668"/>
                <a:gd name="connsiteY3" fmla="*/ 82243 h 276358"/>
                <a:gd name="connsiteX4" fmla="*/ 1164668 w 1164668"/>
                <a:gd name="connsiteY4" fmla="*/ 241071 h 276358"/>
                <a:gd name="connsiteX0" fmla="*/ 0 w 1164668"/>
                <a:gd name="connsiteY0" fmla="*/ 240241 h 270156"/>
                <a:gd name="connsiteX1" fmla="*/ 321492 w 1164668"/>
                <a:gd name="connsiteY1" fmla="*/ 9464 h 270156"/>
                <a:gd name="connsiteX2" fmla="*/ 511827 w 1164668"/>
                <a:gd name="connsiteY2" fmla="*/ 48088 h 270156"/>
                <a:gd name="connsiteX3" fmla="*/ 866088 w 1164668"/>
                <a:gd name="connsiteY3" fmla="*/ 11123 h 270156"/>
                <a:gd name="connsiteX4" fmla="*/ 1164668 w 1164668"/>
                <a:gd name="connsiteY4" fmla="*/ 241071 h 270156"/>
                <a:gd name="connsiteX0" fmla="*/ 0 w 1164668"/>
                <a:gd name="connsiteY0" fmla="*/ 249687 h 279602"/>
                <a:gd name="connsiteX1" fmla="*/ 321492 w 1164668"/>
                <a:gd name="connsiteY1" fmla="*/ 18910 h 279602"/>
                <a:gd name="connsiteX2" fmla="*/ 537227 w 1164668"/>
                <a:gd name="connsiteY2" fmla="*/ 21974 h 279602"/>
                <a:gd name="connsiteX3" fmla="*/ 866088 w 1164668"/>
                <a:gd name="connsiteY3" fmla="*/ 20569 h 279602"/>
                <a:gd name="connsiteX4" fmla="*/ 1164668 w 1164668"/>
                <a:gd name="connsiteY4" fmla="*/ 250517 h 279602"/>
                <a:gd name="connsiteX0" fmla="*/ 0 w 1154508"/>
                <a:gd name="connsiteY0" fmla="*/ 249687 h 279602"/>
                <a:gd name="connsiteX1" fmla="*/ 321492 w 1154508"/>
                <a:gd name="connsiteY1" fmla="*/ 18910 h 279602"/>
                <a:gd name="connsiteX2" fmla="*/ 537227 w 1154508"/>
                <a:gd name="connsiteY2" fmla="*/ 21974 h 279602"/>
                <a:gd name="connsiteX3" fmla="*/ 866088 w 1154508"/>
                <a:gd name="connsiteY3" fmla="*/ 20569 h 279602"/>
                <a:gd name="connsiteX4" fmla="*/ 1154508 w 1154508"/>
                <a:gd name="connsiteY4" fmla="*/ 250517 h 279602"/>
                <a:gd name="connsiteX0" fmla="*/ 0 w 1154508"/>
                <a:gd name="connsiteY0" fmla="*/ 249687 h 250517"/>
                <a:gd name="connsiteX1" fmla="*/ 321492 w 1154508"/>
                <a:gd name="connsiteY1" fmla="*/ 18910 h 250517"/>
                <a:gd name="connsiteX2" fmla="*/ 537227 w 1154508"/>
                <a:gd name="connsiteY2" fmla="*/ 21974 h 250517"/>
                <a:gd name="connsiteX3" fmla="*/ 866088 w 1154508"/>
                <a:gd name="connsiteY3" fmla="*/ 20569 h 250517"/>
                <a:gd name="connsiteX4" fmla="*/ 1075707 w 1154508"/>
                <a:gd name="connsiteY4" fmla="*/ 179454 h 250517"/>
                <a:gd name="connsiteX5" fmla="*/ 1154508 w 1154508"/>
                <a:gd name="connsiteY5" fmla="*/ 250517 h 250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54508" h="250517">
                  <a:moveTo>
                    <a:pt x="0" y="249687"/>
                  </a:moveTo>
                  <a:cubicBezTo>
                    <a:pt x="165618" y="264305"/>
                    <a:pt x="231954" y="56862"/>
                    <a:pt x="321492" y="18910"/>
                  </a:cubicBezTo>
                  <a:cubicBezTo>
                    <a:pt x="411030" y="-19042"/>
                    <a:pt x="444768" y="9844"/>
                    <a:pt x="537227" y="21974"/>
                  </a:cubicBezTo>
                  <a:cubicBezTo>
                    <a:pt x="629686" y="34104"/>
                    <a:pt x="782268" y="-8218"/>
                    <a:pt x="866088" y="20569"/>
                  </a:cubicBezTo>
                  <a:cubicBezTo>
                    <a:pt x="949908" y="49356"/>
                    <a:pt x="1027637" y="141129"/>
                    <a:pt x="1075707" y="179454"/>
                  </a:cubicBezTo>
                  <a:cubicBezTo>
                    <a:pt x="1123777" y="217779"/>
                    <a:pt x="1135448" y="241213"/>
                    <a:pt x="1154508" y="250517"/>
                  </a:cubicBezTo>
                </a:path>
              </a:pathLst>
            </a:cu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 dirty="0"/>
            </a:p>
          </p:txBody>
        </p:sp>
        <p:cxnSp>
          <p:nvCxnSpPr>
            <p:cNvPr id="54" name="Connecteur : en angle 53">
              <a:extLst>
                <a:ext uri="{FF2B5EF4-FFF2-40B4-BE49-F238E27FC236}">
                  <a16:creationId xmlns:a16="http://schemas.microsoft.com/office/drawing/2014/main" id="{9439696F-AEDF-1008-16AB-71A5905AD196}"/>
                </a:ext>
              </a:extLst>
            </p:cNvPr>
            <p:cNvCxnSpPr>
              <a:cxnSpLocks/>
            </p:cNvCxnSpPr>
            <p:nvPr/>
          </p:nvCxnSpPr>
          <p:spPr>
            <a:xfrm>
              <a:off x="4775542" y="4965880"/>
              <a:ext cx="1202591" cy="661523"/>
            </a:xfrm>
            <a:prstGeom prst="bentConnector3">
              <a:avLst>
                <a:gd name="adj1" fmla="val 577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C7A892D-BA5D-3169-86F7-3E320BD3E84A}"/>
              </a:ext>
            </a:extLst>
          </p:cNvPr>
          <p:cNvGrpSpPr/>
          <p:nvPr/>
        </p:nvGrpSpPr>
        <p:grpSpPr>
          <a:xfrm>
            <a:off x="5152927" y="4705671"/>
            <a:ext cx="1202591" cy="661523"/>
            <a:chOff x="4775542" y="5880280"/>
            <a:chExt cx="1202591" cy="661523"/>
          </a:xfrm>
        </p:grpSpPr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57F91D57-E4B0-DEEA-F424-04B891D664EF}"/>
                </a:ext>
              </a:extLst>
            </p:cNvPr>
            <p:cNvSpPr/>
            <p:nvPr/>
          </p:nvSpPr>
          <p:spPr>
            <a:xfrm>
              <a:off x="4799330" y="5971222"/>
              <a:ext cx="1158483" cy="462553"/>
            </a:xfrm>
            <a:custGeom>
              <a:avLst/>
              <a:gdLst>
                <a:gd name="connsiteX0" fmla="*/ 0 w 1141095"/>
                <a:gd name="connsiteY0" fmla="*/ 562967 h 562967"/>
                <a:gd name="connsiteX1" fmla="*/ 213360 w 1141095"/>
                <a:gd name="connsiteY1" fmla="*/ 18137 h 562967"/>
                <a:gd name="connsiteX2" fmla="*/ 377190 w 1141095"/>
                <a:gd name="connsiteY2" fmla="*/ 122912 h 562967"/>
                <a:gd name="connsiteX3" fmla="*/ 708660 w 1141095"/>
                <a:gd name="connsiteY3" fmla="*/ 52427 h 562967"/>
                <a:gd name="connsiteX4" fmla="*/ 1141095 w 1141095"/>
                <a:gd name="connsiteY4" fmla="*/ 553442 h 562967"/>
                <a:gd name="connsiteX0" fmla="*/ 0 w 1166790"/>
                <a:gd name="connsiteY0" fmla="*/ 439468 h 546783"/>
                <a:gd name="connsiteX1" fmla="*/ 239055 w 1166790"/>
                <a:gd name="connsiteY1" fmla="*/ 11478 h 546783"/>
                <a:gd name="connsiteX2" fmla="*/ 402885 w 1166790"/>
                <a:gd name="connsiteY2" fmla="*/ 116253 h 546783"/>
                <a:gd name="connsiteX3" fmla="*/ 734355 w 1166790"/>
                <a:gd name="connsiteY3" fmla="*/ 45768 h 546783"/>
                <a:gd name="connsiteX4" fmla="*/ 1166790 w 1166790"/>
                <a:gd name="connsiteY4" fmla="*/ 546783 h 546783"/>
                <a:gd name="connsiteX0" fmla="*/ 0 w 1166790"/>
                <a:gd name="connsiteY0" fmla="*/ 439468 h 546783"/>
                <a:gd name="connsiteX1" fmla="*/ 239055 w 1166790"/>
                <a:gd name="connsiteY1" fmla="*/ 11478 h 546783"/>
                <a:gd name="connsiteX2" fmla="*/ 402885 w 1166790"/>
                <a:gd name="connsiteY2" fmla="*/ 116253 h 546783"/>
                <a:gd name="connsiteX3" fmla="*/ 734355 w 1166790"/>
                <a:gd name="connsiteY3" fmla="*/ 45768 h 546783"/>
                <a:gd name="connsiteX4" fmla="*/ 1166790 w 1166790"/>
                <a:gd name="connsiteY4" fmla="*/ 546783 h 546783"/>
                <a:gd name="connsiteX0" fmla="*/ 0 w 1166790"/>
                <a:gd name="connsiteY0" fmla="*/ 458841 h 566156"/>
                <a:gd name="connsiteX1" fmla="*/ 285305 w 1166790"/>
                <a:gd name="connsiteY1" fmla="*/ 10531 h 566156"/>
                <a:gd name="connsiteX2" fmla="*/ 402885 w 1166790"/>
                <a:gd name="connsiteY2" fmla="*/ 135626 h 566156"/>
                <a:gd name="connsiteX3" fmla="*/ 734355 w 1166790"/>
                <a:gd name="connsiteY3" fmla="*/ 65141 h 566156"/>
                <a:gd name="connsiteX4" fmla="*/ 1166790 w 1166790"/>
                <a:gd name="connsiteY4" fmla="*/ 566156 h 566156"/>
                <a:gd name="connsiteX0" fmla="*/ 0 w 1166790"/>
                <a:gd name="connsiteY0" fmla="*/ 453983 h 561298"/>
                <a:gd name="connsiteX1" fmla="*/ 259611 w 1166790"/>
                <a:gd name="connsiteY1" fmla="*/ 10753 h 561298"/>
                <a:gd name="connsiteX2" fmla="*/ 402885 w 1166790"/>
                <a:gd name="connsiteY2" fmla="*/ 130768 h 561298"/>
                <a:gd name="connsiteX3" fmla="*/ 734355 w 1166790"/>
                <a:gd name="connsiteY3" fmla="*/ 60283 h 561298"/>
                <a:gd name="connsiteX4" fmla="*/ 1166790 w 1166790"/>
                <a:gd name="connsiteY4" fmla="*/ 561298 h 561298"/>
                <a:gd name="connsiteX0" fmla="*/ 0 w 1166790"/>
                <a:gd name="connsiteY0" fmla="*/ 459131 h 566446"/>
                <a:gd name="connsiteX1" fmla="*/ 259611 w 1166790"/>
                <a:gd name="connsiteY1" fmla="*/ 15901 h 566446"/>
                <a:gd name="connsiteX2" fmla="*/ 454275 w 1166790"/>
                <a:gd name="connsiteY2" fmla="*/ 95276 h 566446"/>
                <a:gd name="connsiteX3" fmla="*/ 734355 w 1166790"/>
                <a:gd name="connsiteY3" fmla="*/ 65431 h 566446"/>
                <a:gd name="connsiteX4" fmla="*/ 1166790 w 1166790"/>
                <a:gd name="connsiteY4" fmla="*/ 566446 h 566446"/>
                <a:gd name="connsiteX0" fmla="*/ 0 w 1166790"/>
                <a:gd name="connsiteY0" fmla="*/ 459131 h 566446"/>
                <a:gd name="connsiteX1" fmla="*/ 259611 w 1166790"/>
                <a:gd name="connsiteY1" fmla="*/ 15901 h 566446"/>
                <a:gd name="connsiteX2" fmla="*/ 454275 w 1166790"/>
                <a:gd name="connsiteY2" fmla="*/ 95276 h 566446"/>
                <a:gd name="connsiteX3" fmla="*/ 790884 w 1166790"/>
                <a:gd name="connsiteY3" fmla="*/ 65431 h 566446"/>
                <a:gd name="connsiteX4" fmla="*/ 1166790 w 1166790"/>
                <a:gd name="connsiteY4" fmla="*/ 566446 h 566446"/>
                <a:gd name="connsiteX0" fmla="*/ 0 w 1166790"/>
                <a:gd name="connsiteY0" fmla="*/ 459422 h 566737"/>
                <a:gd name="connsiteX1" fmla="*/ 259611 w 1166790"/>
                <a:gd name="connsiteY1" fmla="*/ 16192 h 566737"/>
                <a:gd name="connsiteX2" fmla="*/ 454275 w 1166790"/>
                <a:gd name="connsiteY2" fmla="*/ 95567 h 566737"/>
                <a:gd name="connsiteX3" fmla="*/ 790884 w 1166790"/>
                <a:gd name="connsiteY3" fmla="*/ 86042 h 566737"/>
                <a:gd name="connsiteX4" fmla="*/ 1166790 w 1166790"/>
                <a:gd name="connsiteY4" fmla="*/ 566737 h 566737"/>
                <a:gd name="connsiteX0" fmla="*/ 0 w 1171929"/>
                <a:gd name="connsiteY0" fmla="*/ 459422 h 480377"/>
                <a:gd name="connsiteX1" fmla="*/ 259611 w 1171929"/>
                <a:gd name="connsiteY1" fmla="*/ 16192 h 480377"/>
                <a:gd name="connsiteX2" fmla="*/ 454275 w 1171929"/>
                <a:gd name="connsiteY2" fmla="*/ 95567 h 480377"/>
                <a:gd name="connsiteX3" fmla="*/ 790884 w 1171929"/>
                <a:gd name="connsiteY3" fmla="*/ 86042 h 480377"/>
                <a:gd name="connsiteX4" fmla="*/ 1171929 w 1171929"/>
                <a:gd name="connsiteY4" fmla="*/ 480377 h 480377"/>
                <a:gd name="connsiteX0" fmla="*/ 0 w 1110261"/>
                <a:gd name="connsiteY0" fmla="*/ 459422 h 462553"/>
                <a:gd name="connsiteX1" fmla="*/ 259611 w 1110261"/>
                <a:gd name="connsiteY1" fmla="*/ 16192 h 462553"/>
                <a:gd name="connsiteX2" fmla="*/ 454275 w 1110261"/>
                <a:gd name="connsiteY2" fmla="*/ 95567 h 462553"/>
                <a:gd name="connsiteX3" fmla="*/ 790884 w 1110261"/>
                <a:gd name="connsiteY3" fmla="*/ 86042 h 462553"/>
                <a:gd name="connsiteX4" fmla="*/ 1110261 w 1110261"/>
                <a:gd name="connsiteY4" fmla="*/ 409257 h 462553"/>
                <a:gd name="connsiteX0" fmla="*/ 0 w 1146234"/>
                <a:gd name="connsiteY0" fmla="*/ 459422 h 462553"/>
                <a:gd name="connsiteX1" fmla="*/ 259611 w 1146234"/>
                <a:gd name="connsiteY1" fmla="*/ 16192 h 462553"/>
                <a:gd name="connsiteX2" fmla="*/ 454275 w 1146234"/>
                <a:gd name="connsiteY2" fmla="*/ 95567 h 462553"/>
                <a:gd name="connsiteX3" fmla="*/ 790884 w 1146234"/>
                <a:gd name="connsiteY3" fmla="*/ 86042 h 462553"/>
                <a:gd name="connsiteX4" fmla="*/ 1146234 w 1146234"/>
                <a:gd name="connsiteY4" fmla="*/ 419417 h 462553"/>
                <a:gd name="connsiteX0" fmla="*/ 0 w 1171929"/>
                <a:gd name="connsiteY0" fmla="*/ 459422 h 462553"/>
                <a:gd name="connsiteX1" fmla="*/ 285306 w 1171929"/>
                <a:gd name="connsiteY1" fmla="*/ 16192 h 462553"/>
                <a:gd name="connsiteX2" fmla="*/ 479970 w 1171929"/>
                <a:gd name="connsiteY2" fmla="*/ 95567 h 462553"/>
                <a:gd name="connsiteX3" fmla="*/ 816579 w 1171929"/>
                <a:gd name="connsiteY3" fmla="*/ 86042 h 462553"/>
                <a:gd name="connsiteX4" fmla="*/ 1171929 w 1171929"/>
                <a:gd name="connsiteY4" fmla="*/ 419417 h 462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1929" h="462553">
                  <a:moveTo>
                    <a:pt x="0" y="459422"/>
                  </a:moveTo>
                  <a:cubicBezTo>
                    <a:pt x="157471" y="503078"/>
                    <a:pt x="205311" y="76834"/>
                    <a:pt x="285306" y="16192"/>
                  </a:cubicBezTo>
                  <a:cubicBezTo>
                    <a:pt x="365301" y="-44450"/>
                    <a:pt x="391425" y="83925"/>
                    <a:pt x="479970" y="95567"/>
                  </a:cubicBezTo>
                  <a:cubicBezTo>
                    <a:pt x="568515" y="107209"/>
                    <a:pt x="689262" y="14287"/>
                    <a:pt x="816579" y="86042"/>
                  </a:cubicBezTo>
                  <a:cubicBezTo>
                    <a:pt x="943896" y="157797"/>
                    <a:pt x="1107794" y="366077"/>
                    <a:pt x="1171929" y="419417"/>
                  </a:cubicBezTo>
                </a:path>
              </a:pathLst>
            </a:custGeom>
            <a:noFill/>
            <a:ln w="28575"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55" name="Connecteur : en angle 54">
              <a:extLst>
                <a:ext uri="{FF2B5EF4-FFF2-40B4-BE49-F238E27FC236}">
                  <a16:creationId xmlns:a16="http://schemas.microsoft.com/office/drawing/2014/main" id="{6980A21D-4646-BF15-6395-A77F1969EC7A}"/>
                </a:ext>
              </a:extLst>
            </p:cNvPr>
            <p:cNvCxnSpPr>
              <a:cxnSpLocks/>
            </p:cNvCxnSpPr>
            <p:nvPr/>
          </p:nvCxnSpPr>
          <p:spPr>
            <a:xfrm>
              <a:off x="4775542" y="5880280"/>
              <a:ext cx="1202591" cy="661523"/>
            </a:xfrm>
            <a:prstGeom prst="bentConnector3">
              <a:avLst>
                <a:gd name="adj1" fmla="val 577"/>
              </a:avLst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ZoneTexte 19">
            <a:extLst>
              <a:ext uri="{FF2B5EF4-FFF2-40B4-BE49-F238E27FC236}">
                <a16:creationId xmlns:a16="http://schemas.microsoft.com/office/drawing/2014/main" id="{AC0EFBA8-81CA-9133-2103-D49DFCD93A3C}"/>
              </a:ext>
            </a:extLst>
          </p:cNvPr>
          <p:cNvSpPr txBox="1"/>
          <p:nvPr/>
        </p:nvSpPr>
        <p:spPr>
          <a:xfrm rot="16200000">
            <a:off x="4232524" y="3994791"/>
            <a:ext cx="97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400" dirty="0"/>
              <a:t>AP relative</a:t>
            </a:r>
            <a:endParaRPr lang="fr-CH" dirty="0"/>
          </a:p>
        </p:txBody>
      </p:sp>
      <p:cxnSp>
        <p:nvCxnSpPr>
          <p:cNvPr id="61" name="Connecteur droit avec flèche 60">
            <a:extLst>
              <a:ext uri="{FF2B5EF4-FFF2-40B4-BE49-F238E27FC236}">
                <a16:creationId xmlns:a16="http://schemas.microsoft.com/office/drawing/2014/main" id="{F6FB684F-2982-6FFF-9408-DE78A7E5B4E2}"/>
              </a:ext>
            </a:extLst>
          </p:cNvPr>
          <p:cNvCxnSpPr>
            <a:cxnSpLocks/>
          </p:cNvCxnSpPr>
          <p:nvPr/>
        </p:nvCxnSpPr>
        <p:spPr>
          <a:xfrm>
            <a:off x="4958496" y="3787336"/>
            <a:ext cx="0" cy="72268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oupe 101">
            <a:extLst>
              <a:ext uri="{FF2B5EF4-FFF2-40B4-BE49-F238E27FC236}">
                <a16:creationId xmlns:a16="http://schemas.microsoft.com/office/drawing/2014/main" id="{4DCCEBFB-9B5C-744F-A637-F6B7EC76C7EB}"/>
              </a:ext>
            </a:extLst>
          </p:cNvPr>
          <p:cNvGrpSpPr/>
          <p:nvPr/>
        </p:nvGrpSpPr>
        <p:grpSpPr>
          <a:xfrm>
            <a:off x="5114514" y="1726776"/>
            <a:ext cx="1279416" cy="1178116"/>
            <a:chOff x="4692651" y="2134264"/>
            <a:chExt cx="1279416" cy="1178116"/>
          </a:xfrm>
        </p:grpSpPr>
        <p:sp>
          <p:nvSpPr>
            <p:cNvPr id="70" name="Arc 69">
              <a:extLst>
                <a:ext uri="{FF2B5EF4-FFF2-40B4-BE49-F238E27FC236}">
                  <a16:creationId xmlns:a16="http://schemas.microsoft.com/office/drawing/2014/main" id="{C0D9E671-D56B-B555-5971-830615F2A5E3}"/>
                </a:ext>
              </a:extLst>
            </p:cNvPr>
            <p:cNvSpPr/>
            <p:nvPr/>
          </p:nvSpPr>
          <p:spPr>
            <a:xfrm>
              <a:off x="5035386" y="2571861"/>
              <a:ext cx="676837" cy="740519"/>
            </a:xfrm>
            <a:prstGeom prst="arc">
              <a:avLst>
                <a:gd name="adj1" fmla="val 10974302"/>
                <a:gd name="adj2" fmla="val 21408842"/>
              </a:avLst>
            </a:prstGeom>
            <a:solidFill>
              <a:schemeClr val="bg1"/>
            </a:solidFill>
            <a:ln w="12700">
              <a:solidFill>
                <a:srgbClr val="00206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87" name="Graphique 86" descr="Faible (soleil réduit) avec un remplissage uni">
              <a:extLst>
                <a:ext uri="{FF2B5EF4-FFF2-40B4-BE49-F238E27FC236}">
                  <a16:creationId xmlns:a16="http://schemas.microsoft.com/office/drawing/2014/main" id="{C6141BA9-E60A-3379-21FA-D42C82FB30F3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p:blipFill>
          <p:spPr>
            <a:xfrm>
              <a:off x="5138353" y="2134264"/>
              <a:ext cx="470902" cy="470902"/>
            </a:xfrm>
            <a:prstGeom prst="rect">
              <a:avLst/>
            </a:prstGeom>
          </p:spPr>
        </p:pic>
        <p:pic>
          <p:nvPicPr>
            <p:cNvPr id="89" name="Graphique 88" descr="Lune avec un remplissage uni">
              <a:extLst>
                <a:ext uri="{FF2B5EF4-FFF2-40B4-BE49-F238E27FC236}">
                  <a16:creationId xmlns:a16="http://schemas.microsoft.com/office/drawing/2014/main" id="{3243E906-A86D-0E05-FC4D-1BD5E7B01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5691082" y="2638254"/>
              <a:ext cx="270360" cy="270360"/>
            </a:xfrm>
            <a:prstGeom prst="rect">
              <a:avLst/>
            </a:prstGeom>
          </p:spPr>
        </p:pic>
        <p:grpSp>
          <p:nvGrpSpPr>
            <p:cNvPr id="101" name="Groupe 100">
              <a:extLst>
                <a:ext uri="{FF2B5EF4-FFF2-40B4-BE49-F238E27FC236}">
                  <a16:creationId xmlns:a16="http://schemas.microsoft.com/office/drawing/2014/main" id="{2AA3A4E3-4B28-0E1E-2BBC-38938D8CDC9B}"/>
                </a:ext>
              </a:extLst>
            </p:cNvPr>
            <p:cNvGrpSpPr/>
            <p:nvPr/>
          </p:nvGrpSpPr>
          <p:grpSpPr>
            <a:xfrm>
              <a:off x="4692651" y="2691847"/>
              <a:ext cx="310212" cy="178667"/>
              <a:chOff x="4635247" y="2568188"/>
              <a:chExt cx="310212" cy="178667"/>
            </a:xfrm>
          </p:grpSpPr>
          <p:sp>
            <p:nvSpPr>
              <p:cNvPr id="48" name="Lune 47">
                <a:extLst>
                  <a:ext uri="{FF2B5EF4-FFF2-40B4-BE49-F238E27FC236}">
                    <a16:creationId xmlns:a16="http://schemas.microsoft.com/office/drawing/2014/main" id="{09A88C80-6808-2099-1881-11CAC0ED899A}"/>
                  </a:ext>
                </a:extLst>
              </p:cNvPr>
              <p:cNvSpPr>
                <a:spLocks/>
              </p:cNvSpPr>
              <p:nvPr/>
            </p:nvSpPr>
            <p:spPr>
              <a:xfrm rot="5400000">
                <a:off x="4740408" y="2620286"/>
                <a:ext cx="98339" cy="154800"/>
              </a:xfrm>
              <a:prstGeom prst="moon">
                <a:avLst>
                  <a:gd name="adj" fmla="val 87500"/>
                </a:avLst>
              </a:prstGeom>
              <a:solidFill>
                <a:schemeClr val="accent4">
                  <a:lumMod val="60000"/>
                  <a:lumOff val="40000"/>
                </a:schemeClr>
              </a:solidFill>
              <a:ln w="635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6" name="Forme libre : forme 35">
                <a:extLst>
                  <a:ext uri="{FF2B5EF4-FFF2-40B4-BE49-F238E27FC236}">
                    <a16:creationId xmlns:a16="http://schemas.microsoft.com/office/drawing/2014/main" id="{AC301D86-5A52-D42E-59A7-DB667AD315B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35247" y="2712245"/>
                <a:ext cx="58514" cy="22073"/>
              </a:xfrm>
              <a:custGeom>
                <a:avLst/>
                <a:gdLst>
                  <a:gd name="connsiteX0" fmla="*/ 57823 w 58514"/>
                  <a:gd name="connsiteY0" fmla="*/ 11184 h 22073"/>
                  <a:gd name="connsiteX1" fmla="*/ 58514 w 58514"/>
                  <a:gd name="connsiteY1" fmla="*/ 0 h 22073"/>
                  <a:gd name="connsiteX2" fmla="*/ 0 w 58514"/>
                  <a:gd name="connsiteY2" fmla="*/ 0 h 22073"/>
                  <a:gd name="connsiteX3" fmla="*/ 0 w 58514"/>
                  <a:gd name="connsiteY3" fmla="*/ 22074 h 22073"/>
                  <a:gd name="connsiteX4" fmla="*/ 58470 w 58514"/>
                  <a:gd name="connsiteY4" fmla="*/ 22074 h 22073"/>
                  <a:gd name="connsiteX5" fmla="*/ 57823 w 58514"/>
                  <a:gd name="connsiteY5" fmla="*/ 11184 h 22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514" h="22073">
                    <a:moveTo>
                      <a:pt x="57823" y="11184"/>
                    </a:moveTo>
                    <a:cubicBezTo>
                      <a:pt x="57840" y="7446"/>
                      <a:pt x="58071" y="3712"/>
                      <a:pt x="58514" y="0"/>
                    </a:cubicBezTo>
                    <a:lnTo>
                      <a:pt x="0" y="0"/>
                    </a:lnTo>
                    <a:lnTo>
                      <a:pt x="0" y="22074"/>
                    </a:lnTo>
                    <a:lnTo>
                      <a:pt x="58470" y="22074"/>
                    </a:lnTo>
                    <a:cubicBezTo>
                      <a:pt x="58051" y="18458"/>
                      <a:pt x="57835" y="14823"/>
                      <a:pt x="57823" y="11184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4862" cap="flat">
                <a:solidFill>
                  <a:schemeClr val="accent4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7" name="Forme libre : forme 36">
                <a:extLst>
                  <a:ext uri="{FF2B5EF4-FFF2-40B4-BE49-F238E27FC236}">
                    <a16:creationId xmlns:a16="http://schemas.microsoft.com/office/drawing/2014/main" id="{F6AE5A7A-ADB1-345C-804B-FD6FBA58CF5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672870" y="2605831"/>
                <a:ext cx="57096" cy="57072"/>
              </a:xfrm>
              <a:custGeom>
                <a:avLst/>
                <a:gdLst>
                  <a:gd name="connsiteX0" fmla="*/ 57097 w 57096"/>
                  <a:gd name="connsiteY0" fmla="*/ 41464 h 57072"/>
                  <a:gd name="connsiteX1" fmla="*/ 15608 w 57096"/>
                  <a:gd name="connsiteY1" fmla="*/ 0 h 57072"/>
                  <a:gd name="connsiteX2" fmla="*/ 0 w 57096"/>
                  <a:gd name="connsiteY2" fmla="*/ 15604 h 57072"/>
                  <a:gd name="connsiteX3" fmla="*/ 41469 w 57096"/>
                  <a:gd name="connsiteY3" fmla="*/ 57072 h 57072"/>
                  <a:gd name="connsiteX4" fmla="*/ 57097 w 57096"/>
                  <a:gd name="connsiteY4" fmla="*/ 41464 h 57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096" h="57072">
                    <a:moveTo>
                      <a:pt x="57097" y="41464"/>
                    </a:moveTo>
                    <a:lnTo>
                      <a:pt x="15608" y="0"/>
                    </a:lnTo>
                    <a:lnTo>
                      <a:pt x="0" y="15604"/>
                    </a:lnTo>
                    <a:lnTo>
                      <a:pt x="41469" y="57072"/>
                    </a:lnTo>
                    <a:cubicBezTo>
                      <a:pt x="46075" y="51299"/>
                      <a:pt x="51318" y="46063"/>
                      <a:pt x="57097" y="41464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4862" cap="flat">
                <a:solidFill>
                  <a:schemeClr val="accent4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8" name="Forme libre : forme 37">
                <a:extLst>
                  <a:ext uri="{FF2B5EF4-FFF2-40B4-BE49-F238E27FC236}">
                    <a16:creationId xmlns:a16="http://schemas.microsoft.com/office/drawing/2014/main" id="{BF8B4588-8F5B-7CD9-1D38-06CBA2FE223C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779309" y="2568188"/>
                <a:ext cx="22073" cy="58637"/>
              </a:xfrm>
              <a:custGeom>
                <a:avLst/>
                <a:gdLst>
                  <a:gd name="connsiteX0" fmla="*/ 11037 w 22073"/>
                  <a:gd name="connsiteY0" fmla="*/ 57965 h 58637"/>
                  <a:gd name="connsiteX1" fmla="*/ 22074 w 22073"/>
                  <a:gd name="connsiteY1" fmla="*/ 58637 h 58637"/>
                  <a:gd name="connsiteX2" fmla="*/ 22074 w 22073"/>
                  <a:gd name="connsiteY2" fmla="*/ 0 h 58637"/>
                  <a:gd name="connsiteX3" fmla="*/ 0 w 22073"/>
                  <a:gd name="connsiteY3" fmla="*/ 0 h 58637"/>
                  <a:gd name="connsiteX4" fmla="*/ 0 w 22073"/>
                  <a:gd name="connsiteY4" fmla="*/ 58637 h 58637"/>
                  <a:gd name="connsiteX5" fmla="*/ 11037 w 22073"/>
                  <a:gd name="connsiteY5" fmla="*/ 57965 h 586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073" h="58637">
                    <a:moveTo>
                      <a:pt x="11037" y="57965"/>
                    </a:moveTo>
                    <a:cubicBezTo>
                      <a:pt x="14725" y="57980"/>
                      <a:pt x="18410" y="58205"/>
                      <a:pt x="22074" y="58637"/>
                    </a:cubicBezTo>
                    <a:lnTo>
                      <a:pt x="22074" y="0"/>
                    </a:lnTo>
                    <a:lnTo>
                      <a:pt x="0" y="0"/>
                    </a:lnTo>
                    <a:lnTo>
                      <a:pt x="0" y="58637"/>
                    </a:lnTo>
                    <a:cubicBezTo>
                      <a:pt x="3663" y="58204"/>
                      <a:pt x="7348" y="57980"/>
                      <a:pt x="11037" y="57965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4862" cap="flat">
                <a:solidFill>
                  <a:schemeClr val="accent4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9" name="Forme libre : forme 38">
                <a:extLst>
                  <a:ext uri="{FF2B5EF4-FFF2-40B4-BE49-F238E27FC236}">
                    <a16:creationId xmlns:a16="http://schemas.microsoft.com/office/drawing/2014/main" id="{782F3616-E3C0-F001-DF19-713E1C4F9CA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850719" y="2605831"/>
                <a:ext cx="57096" cy="57052"/>
              </a:xfrm>
              <a:custGeom>
                <a:avLst/>
                <a:gdLst>
                  <a:gd name="connsiteX0" fmla="*/ 15628 w 57096"/>
                  <a:gd name="connsiteY0" fmla="*/ 57053 h 57052"/>
                  <a:gd name="connsiteX1" fmla="*/ 57097 w 57096"/>
                  <a:gd name="connsiteY1" fmla="*/ 15584 h 57052"/>
                  <a:gd name="connsiteX2" fmla="*/ 41488 w 57096"/>
                  <a:gd name="connsiteY2" fmla="*/ 0 h 57052"/>
                  <a:gd name="connsiteX3" fmla="*/ 0 w 57096"/>
                  <a:gd name="connsiteY3" fmla="*/ 41484 h 57052"/>
                  <a:gd name="connsiteX4" fmla="*/ 15628 w 57096"/>
                  <a:gd name="connsiteY4" fmla="*/ 57053 h 57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7096" h="57052">
                    <a:moveTo>
                      <a:pt x="15628" y="57053"/>
                    </a:moveTo>
                    <a:lnTo>
                      <a:pt x="57097" y="15584"/>
                    </a:lnTo>
                    <a:lnTo>
                      <a:pt x="41488" y="0"/>
                    </a:lnTo>
                    <a:lnTo>
                      <a:pt x="0" y="41484"/>
                    </a:lnTo>
                    <a:cubicBezTo>
                      <a:pt x="5779" y="46067"/>
                      <a:pt x="11022" y="51291"/>
                      <a:pt x="15628" y="57053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4862" cap="flat">
                <a:solidFill>
                  <a:schemeClr val="accent4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42" name="Forme libre : forme 41">
                <a:extLst>
                  <a:ext uri="{FF2B5EF4-FFF2-40B4-BE49-F238E27FC236}">
                    <a16:creationId xmlns:a16="http://schemas.microsoft.com/office/drawing/2014/main" id="{A1D61203-9CD9-C633-6A27-CE874F6A10B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886925" y="2712245"/>
                <a:ext cx="58534" cy="22073"/>
              </a:xfrm>
              <a:custGeom>
                <a:avLst/>
                <a:gdLst>
                  <a:gd name="connsiteX0" fmla="*/ 0 w 58534"/>
                  <a:gd name="connsiteY0" fmla="*/ 0 h 22073"/>
                  <a:gd name="connsiteX1" fmla="*/ 44 w 58534"/>
                  <a:gd name="connsiteY1" fmla="*/ 22074 h 22073"/>
                  <a:gd name="connsiteX2" fmla="*/ 58534 w 58534"/>
                  <a:gd name="connsiteY2" fmla="*/ 22074 h 22073"/>
                  <a:gd name="connsiteX3" fmla="*/ 58534 w 58534"/>
                  <a:gd name="connsiteY3" fmla="*/ 0 h 22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8534" h="22073">
                    <a:moveTo>
                      <a:pt x="0" y="0"/>
                    </a:moveTo>
                    <a:cubicBezTo>
                      <a:pt x="914" y="7328"/>
                      <a:pt x="929" y="14741"/>
                      <a:pt x="44" y="22074"/>
                    </a:cubicBezTo>
                    <a:lnTo>
                      <a:pt x="58534" y="22074"/>
                    </a:lnTo>
                    <a:lnTo>
                      <a:pt x="58534" y="0"/>
                    </a:ln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4862" cap="flat">
                <a:solidFill>
                  <a:schemeClr val="accent4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6A5C3DB5-10E0-6B1B-CA77-5209863DF5EB}"/>
                </a:ext>
              </a:extLst>
            </p:cNvPr>
            <p:cNvSpPr txBox="1"/>
            <p:nvPr/>
          </p:nvSpPr>
          <p:spPr>
            <a:xfrm>
              <a:off x="4903880" y="2973417"/>
              <a:ext cx="9398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CH" sz="1400" dirty="0"/>
                <a:t>24 heures</a:t>
              </a:r>
              <a:endParaRPr lang="fr-CH" dirty="0"/>
            </a:p>
          </p:txBody>
        </p:sp>
        <p:cxnSp>
          <p:nvCxnSpPr>
            <p:cNvPr id="78" name="Connecteur droit avec flèche 77">
              <a:extLst>
                <a:ext uri="{FF2B5EF4-FFF2-40B4-BE49-F238E27FC236}">
                  <a16:creationId xmlns:a16="http://schemas.microsoft.com/office/drawing/2014/main" id="{4BA654E7-0588-76B6-D40B-3315ED60A1E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75542" y="2938970"/>
              <a:ext cx="1196525" cy="630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Rectangle 104">
            <a:extLst>
              <a:ext uri="{FF2B5EF4-FFF2-40B4-BE49-F238E27FC236}">
                <a16:creationId xmlns:a16="http://schemas.microsoft.com/office/drawing/2014/main" id="{96956A5E-77AF-14B2-DCD9-0793793AA1D7}"/>
              </a:ext>
            </a:extLst>
          </p:cNvPr>
          <p:cNvSpPr/>
          <p:nvPr/>
        </p:nvSpPr>
        <p:spPr>
          <a:xfrm>
            <a:off x="5072688" y="2812807"/>
            <a:ext cx="6560859" cy="828524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r"/>
            <a:r>
              <a:rPr lang="fr-CH" spc="-40" dirty="0">
                <a:solidFill>
                  <a:schemeClr val="tx1"/>
                </a:solidFill>
              </a:rPr>
              <a:t>référence</a:t>
            </a:r>
            <a:endParaRPr lang="fr-FR" spc="-40" dirty="0">
              <a:solidFill>
                <a:schemeClr val="tx1"/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254873A-CB06-27A9-F2F0-FC4098660D7E}"/>
              </a:ext>
            </a:extLst>
          </p:cNvPr>
          <p:cNvSpPr txBox="1"/>
          <p:nvPr/>
        </p:nvSpPr>
        <p:spPr>
          <a:xfrm>
            <a:off x="318016" y="6407691"/>
            <a:ext cx="33294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/>
              <a:t>Cominetti F, JACC Adv. 2024 </a:t>
            </a:r>
            <a:r>
              <a:rPr lang="fr-FR" sz="1200" dirty="0" err="1"/>
              <a:t>Oct</a:t>
            </a:r>
            <a:r>
              <a:rPr lang="fr-FR" sz="1200" dirty="0"/>
              <a:t> 9;3(11):101324.</a:t>
            </a:r>
          </a:p>
        </p:txBody>
      </p:sp>
    </p:spTree>
    <p:extLst>
      <p:ext uri="{BB962C8B-B14F-4D97-AF65-F5344CB8AC3E}">
        <p14:creationId xmlns:p14="http://schemas.microsoft.com/office/powerpoint/2010/main" val="327335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60" grpId="0" animBg="1"/>
      <p:bldP spid="35" grpId="0" animBg="1"/>
      <p:bldP spid="20" grpId="0"/>
      <p:bldP spid="1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7358B7-2A78-8D72-35E2-D9AD65AA7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e 2">
            <a:extLst>
              <a:ext uri="{FF2B5EF4-FFF2-40B4-BE49-F238E27FC236}">
                <a16:creationId xmlns:a16="http://schemas.microsoft.com/office/drawing/2014/main" id="{5637676C-839D-9B7B-9049-D4591306670F}"/>
              </a:ext>
            </a:extLst>
          </p:cNvPr>
          <p:cNvGrpSpPr/>
          <p:nvPr/>
        </p:nvGrpSpPr>
        <p:grpSpPr>
          <a:xfrm>
            <a:off x="6805378" y="1399321"/>
            <a:ext cx="4826115" cy="5133559"/>
            <a:chOff x="6815309" y="474868"/>
            <a:chExt cx="4826115" cy="5133559"/>
          </a:xfrm>
        </p:grpSpPr>
        <p:sp>
          <p:nvSpPr>
            <p:cNvPr id="31" name="Légende : flèche vers le bas 30">
              <a:extLst>
                <a:ext uri="{FF2B5EF4-FFF2-40B4-BE49-F238E27FC236}">
                  <a16:creationId xmlns:a16="http://schemas.microsoft.com/office/drawing/2014/main" id="{23C93B22-D63C-BD6E-A914-ACAB6A4014D8}"/>
                </a:ext>
              </a:extLst>
            </p:cNvPr>
            <p:cNvSpPr/>
            <p:nvPr/>
          </p:nvSpPr>
          <p:spPr>
            <a:xfrm>
              <a:off x="6815310" y="474868"/>
              <a:ext cx="4816187" cy="818908"/>
            </a:xfrm>
            <a:prstGeom prst="downArrowCallout">
              <a:avLst>
                <a:gd name="adj1" fmla="val 50000"/>
                <a:gd name="adj2" fmla="val 25000"/>
                <a:gd name="adj3" fmla="val 25000"/>
                <a:gd name="adj4" fmla="val 75000"/>
              </a:avLst>
            </a:prstGeom>
            <a:solidFill>
              <a:srgbClr val="FFCC99"/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H" sz="2000" b="1" dirty="0">
                  <a:solidFill>
                    <a:schemeClr val="accent2">
                      <a:lumMod val="50000"/>
                    </a:schemeClr>
                  </a:solidFill>
                </a:rPr>
                <a:t>Analyse prospective, </a:t>
              </a:r>
            </a:p>
            <a:p>
              <a:pPr algn="ctr"/>
              <a:r>
                <a:rPr lang="fr-CH" sz="2000" dirty="0">
                  <a:solidFill>
                    <a:schemeClr val="accent2">
                      <a:lumMod val="50000"/>
                    </a:schemeClr>
                  </a:solidFill>
                </a:rPr>
                <a:t>2’059 participants</a:t>
              </a:r>
            </a:p>
          </p:txBody>
        </p:sp>
        <p:grpSp>
          <p:nvGrpSpPr>
            <p:cNvPr id="98" name="Groupe 97">
              <a:extLst>
                <a:ext uri="{FF2B5EF4-FFF2-40B4-BE49-F238E27FC236}">
                  <a16:creationId xmlns:a16="http://schemas.microsoft.com/office/drawing/2014/main" id="{381A2BAD-6A0B-C666-A860-E3A1307C3FB7}"/>
                </a:ext>
              </a:extLst>
            </p:cNvPr>
            <p:cNvGrpSpPr/>
            <p:nvPr/>
          </p:nvGrpSpPr>
          <p:grpSpPr>
            <a:xfrm>
              <a:off x="6825235" y="3288916"/>
              <a:ext cx="2428601" cy="2312247"/>
              <a:chOff x="6424591" y="2990036"/>
              <a:chExt cx="2428601" cy="2312247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D5F8CD5A-5839-C052-8C14-9E3548FB2C69}"/>
                  </a:ext>
                </a:extLst>
              </p:cNvPr>
              <p:cNvSpPr/>
              <p:nvPr/>
            </p:nvSpPr>
            <p:spPr>
              <a:xfrm>
                <a:off x="6424591" y="3826740"/>
                <a:ext cx="2428601" cy="660995"/>
              </a:xfrm>
              <a:prstGeom prst="rect">
                <a:avLst/>
              </a:prstGeom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H" spc="-10" dirty="0"/>
                  <a:t>Pic matinal précoce d’AP</a:t>
                </a:r>
              </a:p>
              <a:p>
                <a:pPr algn="ctr"/>
                <a:r>
                  <a:rPr lang="fr-CH" sz="1400" spc="-10" dirty="0"/>
                  <a:t>(7h – 12h)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3251BB81-DA3E-7D02-AE5A-E4B0B8B93CD3}"/>
                  </a:ext>
                </a:extLst>
              </p:cNvPr>
              <p:cNvSpPr/>
              <p:nvPr/>
            </p:nvSpPr>
            <p:spPr>
              <a:xfrm>
                <a:off x="6424591" y="4663444"/>
                <a:ext cx="2428601" cy="638839"/>
              </a:xfrm>
              <a:prstGeom prst="rect">
                <a:avLst/>
              </a:prstGeom>
              <a:solidFill>
                <a:srgbClr val="FFC000"/>
              </a:solidFill>
              <a:ln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H" dirty="0"/>
                  <a:t>Absence de pic d’AP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94585BDD-468D-DE6B-3DD3-C8677935D673}"/>
                  </a:ext>
                </a:extLst>
              </p:cNvPr>
              <p:cNvSpPr/>
              <p:nvPr/>
            </p:nvSpPr>
            <p:spPr>
              <a:xfrm>
                <a:off x="6424591" y="2990036"/>
                <a:ext cx="2428601" cy="660995"/>
              </a:xfrm>
              <a:prstGeom prst="rect">
                <a:avLst/>
              </a:prstGeom>
              <a:solidFill>
                <a:schemeClr val="accent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fr-CH" dirty="0"/>
                  <a:t>Pic matinal tardif d’AP</a:t>
                </a:r>
              </a:p>
              <a:p>
                <a:pPr algn="ctr"/>
                <a:r>
                  <a:rPr lang="fr-CH" sz="1400" dirty="0"/>
                  <a:t>(10h – 14h)</a:t>
                </a:r>
              </a:p>
            </p:txBody>
          </p:sp>
        </p:grpSp>
        <p:sp>
          <p:nvSpPr>
            <p:cNvPr id="34" name="Légende : flèche vers le bas 33">
              <a:extLst>
                <a:ext uri="{FF2B5EF4-FFF2-40B4-BE49-F238E27FC236}">
                  <a16:creationId xmlns:a16="http://schemas.microsoft.com/office/drawing/2014/main" id="{2CB385A9-6016-9A3F-FBA0-2E392D5EE4C6}"/>
                </a:ext>
              </a:extLst>
            </p:cNvPr>
            <p:cNvSpPr/>
            <p:nvPr/>
          </p:nvSpPr>
          <p:spPr>
            <a:xfrm>
              <a:off x="6815309" y="1516740"/>
              <a:ext cx="4816188" cy="818909"/>
            </a:xfrm>
            <a:prstGeom prst="downArrowCallout">
              <a:avLst>
                <a:gd name="adj1" fmla="val 50000"/>
                <a:gd name="adj2" fmla="val 25000"/>
                <a:gd name="adj3" fmla="val 25000"/>
                <a:gd name="adj4" fmla="val 75000"/>
              </a:avLst>
            </a:prstGeom>
            <a:solidFill>
              <a:srgbClr val="FFCC99"/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H" b="1" dirty="0">
                  <a:solidFill>
                    <a:schemeClr val="accent2">
                      <a:lumMod val="50000"/>
                    </a:schemeClr>
                  </a:solidFill>
                </a:rPr>
                <a:t>Événements CV</a:t>
              </a:r>
            </a:p>
            <a:p>
              <a:pPr algn="ctr"/>
              <a:r>
                <a:rPr lang="fr-CH" dirty="0">
                  <a:solidFill>
                    <a:schemeClr val="accent2">
                      <a:lumMod val="50000"/>
                    </a:schemeClr>
                  </a:solidFill>
                </a:rPr>
                <a:t>Suivi de 46 mois (IQR 43-48)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813861C-E790-DA0B-A83D-0A224EEF0CD8}"/>
                </a:ext>
              </a:extLst>
            </p:cNvPr>
            <p:cNvSpPr/>
            <p:nvPr/>
          </p:nvSpPr>
          <p:spPr>
            <a:xfrm>
              <a:off x="9456910" y="4969589"/>
              <a:ext cx="2174587" cy="638838"/>
            </a:xfrm>
            <a:prstGeom prst="rect">
              <a:avLst/>
            </a:prstGeom>
            <a:solidFill>
              <a:srgbClr val="FFCC99"/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800" b="1" kern="0" dirty="0">
                  <a:solidFill>
                    <a:schemeClr val="accent2">
                      <a:lumMod val="50000"/>
                    </a:schemeClr>
                  </a:solidFill>
                  <a:effectLst/>
                  <a:latin typeface="Calibri" panose="020F0502020204030204" pitchFamily="34" charset="0"/>
                  <a:ea typeface="Cambria" panose="02040503050406030204" pitchFamily="18" charset="0"/>
                </a:rPr>
                <a:t>3.16 </a:t>
              </a:r>
              <a:r>
                <a:rPr lang="fr-FR" sz="1800" kern="0" dirty="0">
                  <a:solidFill>
                    <a:schemeClr val="accent2">
                      <a:lumMod val="50000"/>
                    </a:schemeClr>
                  </a:solidFill>
                  <a:effectLst/>
                  <a:latin typeface="Calibri" panose="020F0502020204030204" pitchFamily="34" charset="0"/>
                  <a:ea typeface="Cambria" panose="02040503050406030204" pitchFamily="18" charset="0"/>
                </a:rPr>
                <a:t>(1.04 - 9.57)</a:t>
              </a:r>
              <a:endParaRPr lang="fr-CH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F47E492-CBF2-A5ED-D6BE-C82936D1BCB6}"/>
                </a:ext>
              </a:extLst>
            </p:cNvPr>
            <p:cNvSpPr/>
            <p:nvPr/>
          </p:nvSpPr>
          <p:spPr>
            <a:xfrm>
              <a:off x="9456910" y="4141865"/>
              <a:ext cx="2174587" cy="652014"/>
            </a:xfrm>
            <a:prstGeom prst="rect">
              <a:avLst/>
            </a:prstGeom>
            <a:solidFill>
              <a:srgbClr val="FFCC99"/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800" b="1" kern="0" dirty="0">
                  <a:solidFill>
                    <a:schemeClr val="accent2">
                      <a:lumMod val="50000"/>
                    </a:schemeClr>
                  </a:solidFill>
                  <a:effectLst/>
                  <a:latin typeface="Calibri" panose="020F0502020204030204" pitchFamily="34" charset="0"/>
                  <a:ea typeface="Cambria" panose="02040503050406030204" pitchFamily="18" charset="0"/>
                </a:rPr>
                <a:t>3.33 </a:t>
              </a:r>
              <a:r>
                <a:rPr lang="fr-FR" sz="1800" kern="0" dirty="0">
                  <a:solidFill>
                    <a:schemeClr val="accent2">
                      <a:lumMod val="50000"/>
                    </a:schemeClr>
                  </a:solidFill>
                  <a:effectLst/>
                  <a:latin typeface="Calibri" panose="020F0502020204030204" pitchFamily="34" charset="0"/>
                  <a:ea typeface="Cambria" panose="02040503050406030204" pitchFamily="18" charset="0"/>
                </a:rPr>
                <a:t>(1.08 - 10.3)</a:t>
              </a:r>
              <a:endParaRPr lang="fr-CH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CDADED9-1248-1305-B721-3A8FC80D8399}"/>
                </a:ext>
              </a:extLst>
            </p:cNvPr>
            <p:cNvSpPr/>
            <p:nvPr/>
          </p:nvSpPr>
          <p:spPr>
            <a:xfrm>
              <a:off x="6825235" y="2524054"/>
              <a:ext cx="4816189" cy="636989"/>
            </a:xfrm>
            <a:prstGeom prst="rect">
              <a:avLst/>
            </a:prstGeom>
            <a:solidFill>
              <a:srgbClr val="FFCC99"/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700" b="1" kern="0" noProof="0" dirty="0">
                  <a:solidFill>
                    <a:schemeClr val="accent2">
                      <a:lumMod val="50000"/>
                    </a:schemeClr>
                  </a:solidFill>
                  <a:effectLst/>
                  <a:latin typeface="Calibri" panose="020F0502020204030204" pitchFamily="34" charset="0"/>
                  <a:ea typeface="Cambria" panose="02040503050406030204" pitchFamily="18" charset="0"/>
                </a:rPr>
                <a:t>Rapport de ris</a:t>
              </a:r>
              <a:r>
                <a:rPr lang="fr-FR" sz="1700" b="1" kern="0" noProof="0" dirty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  <a:ea typeface="Cambria" panose="02040503050406030204" pitchFamily="18" charset="0"/>
                </a:rPr>
                <a:t>que d’événement CV</a:t>
              </a:r>
              <a:endParaRPr lang="fr-FR" sz="1700" b="1" kern="0" noProof="0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</a:endParaRPr>
            </a:p>
            <a:p>
              <a:pPr algn="ctr"/>
              <a:r>
                <a:rPr lang="fr-FR" sz="1400" kern="0" noProof="0" dirty="0">
                  <a:solidFill>
                    <a:schemeClr val="accent2">
                      <a:lumMod val="50000"/>
                    </a:schemeClr>
                  </a:solidFill>
                  <a:effectLst/>
                  <a:latin typeface="Calibri" panose="020F0502020204030204" pitchFamily="34" charset="0"/>
                  <a:ea typeface="Cambria" panose="02040503050406030204" pitchFamily="18" charset="0"/>
                </a:rPr>
                <a:t>(Intervalle de confiance à 95%) </a:t>
              </a:r>
              <a:endParaRPr lang="fr-FR" sz="1400" noProof="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91295F5-ADA8-2448-23E0-2B2C17EA7534}"/>
                </a:ext>
              </a:extLst>
            </p:cNvPr>
            <p:cNvSpPr/>
            <p:nvPr/>
          </p:nvSpPr>
          <p:spPr>
            <a:xfrm>
              <a:off x="9456910" y="3288916"/>
              <a:ext cx="2174587" cy="660995"/>
            </a:xfrm>
            <a:prstGeom prst="rect">
              <a:avLst/>
            </a:prstGeom>
            <a:solidFill>
              <a:srgbClr val="FFCC99"/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800" kern="0" dirty="0">
                  <a:solidFill>
                    <a:schemeClr val="accent2">
                      <a:lumMod val="50000"/>
                    </a:schemeClr>
                  </a:solidFill>
                  <a:effectLst/>
                  <a:latin typeface="Calibri" panose="020F0502020204030204" pitchFamily="34" charset="0"/>
                  <a:ea typeface="Cambria" panose="02040503050406030204" pitchFamily="18" charset="0"/>
                </a:rPr>
                <a:t>1.00 (référence)</a:t>
              </a:r>
              <a:endParaRPr lang="fr-CH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24D30D4A-78E2-B244-C286-1FA326F54499}"/>
              </a:ext>
            </a:extLst>
          </p:cNvPr>
          <p:cNvGrpSpPr/>
          <p:nvPr/>
        </p:nvGrpSpPr>
        <p:grpSpPr>
          <a:xfrm>
            <a:off x="560507" y="1399321"/>
            <a:ext cx="4816800" cy="4645879"/>
            <a:chOff x="558453" y="185500"/>
            <a:chExt cx="4816800" cy="463930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80ED80D9-8452-00C7-3B6F-6F4B7175415A}"/>
                </a:ext>
              </a:extLst>
            </p:cNvPr>
            <p:cNvSpPr/>
            <p:nvPr/>
          </p:nvSpPr>
          <p:spPr>
            <a:xfrm>
              <a:off x="558453" y="2234686"/>
              <a:ext cx="4816799" cy="259011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Bef>
                  <a:spcPts val="600"/>
                </a:spcBef>
                <a:spcAft>
                  <a:spcPts val="1200"/>
                </a:spcAft>
              </a:pPr>
              <a:r>
                <a:rPr lang="fr-FR" b="1" kern="0" noProof="0" dirty="0">
                  <a:solidFill>
                    <a:schemeClr val="accent2">
                      <a:lumMod val="50000"/>
                    </a:schemeClr>
                  </a:solidFill>
                  <a:effectLst/>
                  <a:latin typeface="Calibri" panose="020F0502020204030204" pitchFamily="34" charset="0"/>
                  <a:ea typeface="Cambria" panose="02040503050406030204" pitchFamily="18" charset="0"/>
                </a:rPr>
                <a:t>Premier </a:t>
              </a:r>
              <a:r>
                <a:rPr lang="fr-FR" kern="0" noProof="0" dirty="0">
                  <a:solidFill>
                    <a:schemeClr val="accent2">
                      <a:lumMod val="50000"/>
                    </a:schemeClr>
                  </a:solidFill>
                  <a:effectLst/>
                  <a:latin typeface="Calibri" panose="020F0502020204030204" pitchFamily="34" charset="0"/>
                  <a:ea typeface="Cambria" panose="02040503050406030204" pitchFamily="18" charset="0"/>
                </a:rPr>
                <a:t>(N = </a:t>
              </a:r>
              <a:r>
                <a:rPr lang="fr-FR" kern="0" dirty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  <a:ea typeface="Cambria" panose="02040503050406030204" pitchFamily="18" charset="0"/>
                </a:rPr>
                <a:t>2’465) et </a:t>
              </a:r>
              <a:r>
                <a:rPr lang="fr-FR" b="1" kern="0" dirty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  <a:ea typeface="Cambria" panose="02040503050406030204" pitchFamily="18" charset="0"/>
                </a:rPr>
                <a:t>second suivis </a:t>
              </a:r>
              <a:r>
                <a:rPr lang="fr-FR" kern="0" dirty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  <a:ea typeface="Cambria" panose="02040503050406030204" pitchFamily="18" charset="0"/>
                </a:rPr>
                <a:t>(N=1’692) </a:t>
              </a:r>
            </a:p>
            <a:p>
              <a:pPr>
                <a:spcBef>
                  <a:spcPts val="1200"/>
                </a:spcBef>
                <a:spcAft>
                  <a:spcPts val="1200"/>
                </a:spcAft>
              </a:pPr>
              <a:r>
                <a:rPr lang="fr-FR" b="1" kern="0" noProof="0" dirty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  <a:ea typeface="Cambria" panose="02040503050406030204" pitchFamily="18" charset="0"/>
                </a:rPr>
                <a:t>Pas de claire association entre un profil </a:t>
              </a:r>
              <a:r>
                <a:rPr lang="fr-FR" b="1" kern="0" dirty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  <a:ea typeface="Cambria" panose="02040503050406030204" pitchFamily="18" charset="0"/>
                </a:rPr>
                <a:t>quotidien d’AP et un FRCV :</a:t>
              </a: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fr-FR" sz="1600" kern="0" dirty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  <a:ea typeface="Cambria" panose="02040503050406030204" pitchFamily="18" charset="0"/>
                </a:rPr>
                <a:t>Plus d’hypertension (pic matinal précoce, suivi 1)</a:t>
              </a: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fr-FR" sz="1600" kern="0" dirty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  <a:ea typeface="Cambria" panose="02040503050406030204" pitchFamily="18" charset="0"/>
                </a:rPr>
                <a:t>Plus de traitement hypolipémiant (pic matinal précoce, suivi 2)</a:t>
              </a:r>
            </a:p>
            <a:p>
              <a:pPr marL="285750" indent="-2857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fr-FR" sz="1600" kern="0" dirty="0">
                  <a:solidFill>
                    <a:schemeClr val="accent2">
                      <a:lumMod val="50000"/>
                    </a:schemeClr>
                  </a:solidFill>
                  <a:latin typeface="Calibri" panose="020F0502020204030204" pitchFamily="34" charset="0"/>
                  <a:ea typeface="Cambria" panose="02040503050406030204" pitchFamily="18" charset="0"/>
                </a:rPr>
                <a:t>Plus de diabète (absence de pic d’AP, suivi 2)</a:t>
              </a:r>
            </a:p>
          </p:txBody>
        </p:sp>
        <p:sp>
          <p:nvSpPr>
            <p:cNvPr id="68" name="Légende : flèche vers le bas 67">
              <a:extLst>
                <a:ext uri="{FF2B5EF4-FFF2-40B4-BE49-F238E27FC236}">
                  <a16:creationId xmlns:a16="http://schemas.microsoft.com/office/drawing/2014/main" id="{F9BBEDCB-E607-15C0-FD0E-260AA7713B6A}"/>
                </a:ext>
              </a:extLst>
            </p:cNvPr>
            <p:cNvSpPr/>
            <p:nvPr/>
          </p:nvSpPr>
          <p:spPr>
            <a:xfrm>
              <a:off x="558453" y="185500"/>
              <a:ext cx="4816800" cy="818908"/>
            </a:xfrm>
            <a:prstGeom prst="downArrowCallout">
              <a:avLst>
                <a:gd name="adj1" fmla="val 50000"/>
                <a:gd name="adj2" fmla="val 25000"/>
                <a:gd name="adj3" fmla="val 25000"/>
                <a:gd name="adj4" fmla="val 75000"/>
              </a:avLst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H" sz="2000" b="1" dirty="0">
                  <a:solidFill>
                    <a:schemeClr val="accent2">
                      <a:lumMod val="50000"/>
                    </a:schemeClr>
                  </a:solidFill>
                </a:rPr>
                <a:t>Analyses transversales</a:t>
              </a:r>
            </a:p>
          </p:txBody>
        </p:sp>
        <p:sp>
          <p:nvSpPr>
            <p:cNvPr id="69" name="Légende : flèche vers le bas 68">
              <a:extLst>
                <a:ext uri="{FF2B5EF4-FFF2-40B4-BE49-F238E27FC236}">
                  <a16:creationId xmlns:a16="http://schemas.microsoft.com/office/drawing/2014/main" id="{F3F4589D-AA46-EA2A-DECA-A1C3F295265A}"/>
                </a:ext>
              </a:extLst>
            </p:cNvPr>
            <p:cNvSpPr/>
            <p:nvPr/>
          </p:nvSpPr>
          <p:spPr>
            <a:xfrm>
              <a:off x="558453" y="1227372"/>
              <a:ext cx="4816800" cy="818909"/>
            </a:xfrm>
            <a:prstGeom prst="downArrowCallout">
              <a:avLst>
                <a:gd name="adj1" fmla="val 50000"/>
                <a:gd name="adj2" fmla="val 25000"/>
                <a:gd name="adj3" fmla="val 25000"/>
                <a:gd name="adj4" fmla="val 75000"/>
              </a:avLst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CH" b="1" dirty="0">
                  <a:solidFill>
                    <a:schemeClr val="accent2">
                      <a:lumMod val="50000"/>
                    </a:schemeClr>
                  </a:solidFill>
                </a:rPr>
                <a:t>Facteurs de risque cardiovasculaires</a:t>
              </a: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C59309B1-8E75-5F4B-9D3E-92CA257CEC67}"/>
              </a:ext>
            </a:extLst>
          </p:cNvPr>
          <p:cNvSpPr/>
          <p:nvPr/>
        </p:nvSpPr>
        <p:spPr>
          <a:xfrm>
            <a:off x="408095" y="1317768"/>
            <a:ext cx="5240865" cy="4940791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9BC7F3-CD11-4465-AE52-D464B999DEE0}"/>
              </a:ext>
            </a:extLst>
          </p:cNvPr>
          <p:cNvSpPr/>
          <p:nvPr/>
        </p:nvSpPr>
        <p:spPr>
          <a:xfrm>
            <a:off x="0" y="0"/>
            <a:ext cx="12192000" cy="1182254"/>
          </a:xfrm>
          <a:prstGeom prst="rect">
            <a:avLst/>
          </a:prstGeom>
          <a:solidFill>
            <a:srgbClr val="009933"/>
          </a:solidFill>
          <a:ln>
            <a:solidFill>
              <a:srgbClr val="0099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Activité physique quotidienne, facteurs de risque cardiovasculaires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et événements cardiovasculaires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CBFE7B6-E44E-F21D-A9C9-ADF8738EB1F8}"/>
              </a:ext>
            </a:extLst>
          </p:cNvPr>
          <p:cNvSpPr txBox="1"/>
          <p:nvPr/>
        </p:nvSpPr>
        <p:spPr>
          <a:xfrm>
            <a:off x="318016" y="6407691"/>
            <a:ext cx="33294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/>
              <a:t>Cominetti F, JACC Adv. 2024 </a:t>
            </a:r>
            <a:r>
              <a:rPr lang="fr-FR" sz="1200" dirty="0" err="1"/>
              <a:t>Oct</a:t>
            </a:r>
            <a:r>
              <a:rPr lang="fr-FR" sz="1200" dirty="0"/>
              <a:t> 9;3(11):101324.</a:t>
            </a:r>
          </a:p>
        </p:txBody>
      </p:sp>
    </p:spTree>
    <p:extLst>
      <p:ext uri="{BB962C8B-B14F-4D97-AF65-F5344CB8AC3E}">
        <p14:creationId xmlns:p14="http://schemas.microsoft.com/office/powerpoint/2010/main" val="64877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485</Words>
  <Application>Microsoft Office PowerPoint</Application>
  <PresentationFormat>Grand écran</PresentationFormat>
  <Paragraphs>58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Cambria</vt:lpstr>
      <vt:lpstr>Times New Roman</vt:lpstr>
      <vt:lpstr>Wingdings</vt:lpstr>
      <vt:lpstr>Thème Office</vt:lpstr>
      <vt:lpstr>Associations Between Physical Activity Patterns &amp;  Cardiovascular Disease, Risk Factors and Mortality.  Cross-Sectional &amp; Prospective Studies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Cominetti Fabrizio</dc:creator>
  <cp:lastModifiedBy>Juillard Anne-Sophie</cp:lastModifiedBy>
  <cp:revision>24</cp:revision>
  <dcterms:created xsi:type="dcterms:W3CDTF">2024-06-04T20:43:46Z</dcterms:created>
  <dcterms:modified xsi:type="dcterms:W3CDTF">2025-09-23T08:50:21Z</dcterms:modified>
</cp:coreProperties>
</file>