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141412812" r:id="rId3"/>
    <p:sldId id="2141412834" r:id="rId4"/>
    <p:sldId id="2141412836" r:id="rId5"/>
    <p:sldId id="2141412835" r:id="rId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 autoAdjust="0"/>
    <p:restoredTop sz="78803"/>
  </p:normalViewPr>
  <p:slideViewPr>
    <p:cSldViewPr snapToGrid="0">
      <p:cViewPr varScale="1">
        <p:scale>
          <a:sx n="119" d="100"/>
          <a:sy n="119" d="100"/>
        </p:scale>
        <p:origin x="1860" y="10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BD7E0-933E-184F-AB64-6C995D944697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0938F-0E20-A944-B7C2-181CB1DFCE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30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0938F-0E20-A944-B7C2-181CB1DFCEF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7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0EE26-2381-BCC5-DBE2-3400EF7C2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6F4EC2-2542-3B18-DE02-43710C30E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8ADF53-685D-F9ED-2358-3C02E96D5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46A746-4CF5-161F-9A5B-A74E4F1D4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0938F-0E20-A944-B7C2-181CB1DFCE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168901" y="1201655"/>
            <a:ext cx="3543300" cy="481095"/>
          </a:xfrm>
        </p:spPr>
        <p:txBody>
          <a:bodyPr anchor="ctr" anchorCtr="0">
            <a:noAutofit/>
          </a:bodyPr>
          <a:lstStyle>
            <a:lvl1pPr algn="l">
              <a:defRPr sz="1400" cap="none">
                <a:solidFill>
                  <a:srgbClr val="000000"/>
                </a:solidFill>
              </a:defRPr>
            </a:lvl1pPr>
          </a:lstStyle>
          <a:p>
            <a:r>
              <a:rPr lang="fr-CH" dirty="0"/>
              <a:t>Cliquez pour modifier  </a:t>
            </a:r>
            <a:br>
              <a:rPr lang="fr-CH" dirty="0"/>
            </a:br>
            <a:r>
              <a:rPr lang="fr-CH" dirty="0"/>
              <a:t>le sous-titre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168901" y="1682751"/>
            <a:ext cx="3543300" cy="2546350"/>
          </a:xfrm>
        </p:spPr>
        <p:txBody>
          <a:bodyPr>
            <a:noAutofit/>
          </a:bodyPr>
          <a:lstStyle>
            <a:lvl1pPr marL="0" indent="0" algn="l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/>
              <a:t>Cliquez pour modifier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49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51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98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2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922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40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35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4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98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51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B233-372C-F744-8E37-D80ABF3C5A03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AFFC-FDD8-464F-9D6B-F4A014C84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4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64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705584"/>
            <a:ext cx="8229600" cy="3889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831175"/>
            <a:ext cx="1335700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Arial"/>
              </a:defRPr>
            </a:lvl1pPr>
          </a:lstStyle>
          <a:p>
            <a:fld id="{3BE4B233-372C-F744-8E37-D80ABF3C5A03}" type="datetimeFigureOut">
              <a:rPr lang="fr-FR" smtClean="0"/>
              <a:pPr/>
              <a:t>25/09/2025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07529" y="4831175"/>
            <a:ext cx="3712271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763" y="4831175"/>
            <a:ext cx="685988" cy="209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AFFC-FDD8-464F-9D6B-F4A014C847E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LVCV Remise des Prix</a:t>
            </a:r>
            <a:br>
              <a:rPr lang="fr-CH" dirty="0"/>
            </a:br>
            <a:r>
              <a:rPr lang="fr-CH" dirty="0"/>
              <a:t>Jeudi 2 octobre 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68901" y="1682751"/>
            <a:ext cx="3543300" cy="2742104"/>
          </a:xfrm>
        </p:spPr>
        <p:txBody>
          <a:bodyPr/>
          <a:lstStyle/>
          <a:p>
            <a:r>
              <a:rPr lang="fr-CH" sz="2400" dirty="0" err="1"/>
              <a:t>Systolic</a:t>
            </a:r>
            <a:r>
              <a:rPr lang="fr-CH" sz="2400" dirty="0"/>
              <a:t> Blood Pressure and Pulse Pressure in </a:t>
            </a:r>
            <a:r>
              <a:rPr lang="fr-CH" sz="2400" dirty="0" err="1"/>
              <a:t>Heart</a:t>
            </a:r>
            <a:r>
              <a:rPr lang="fr-CH" sz="2400" dirty="0"/>
              <a:t> Failure</a:t>
            </a:r>
          </a:p>
          <a:p>
            <a:endParaRPr lang="fr-CH" sz="1800" dirty="0"/>
          </a:p>
          <a:p>
            <a:r>
              <a:rPr lang="fr-CH" sz="1600" dirty="0"/>
              <a:t>Henri Lu, MD</a:t>
            </a:r>
            <a:br>
              <a:rPr lang="fr-CH" sz="1600" dirty="0"/>
            </a:br>
            <a:r>
              <a:rPr lang="fr-CH" sz="1600" dirty="0"/>
              <a:t>Service de cardiologie, CHUV</a:t>
            </a:r>
          </a:p>
          <a:p>
            <a:r>
              <a:rPr lang="fr-CH" sz="1600" dirty="0"/>
              <a:t>Division of </a:t>
            </a:r>
            <a:r>
              <a:rPr lang="fr-CH" sz="1600" dirty="0" err="1"/>
              <a:t>Cardiovascular</a:t>
            </a:r>
            <a:r>
              <a:rPr lang="fr-CH" sz="1600" dirty="0"/>
              <a:t> </a:t>
            </a:r>
            <a:r>
              <a:rPr lang="fr-CH" sz="1600" dirty="0" err="1"/>
              <a:t>Medicine</a:t>
            </a:r>
            <a:r>
              <a:rPr lang="fr-CH" sz="1600" dirty="0"/>
              <a:t>, </a:t>
            </a:r>
            <a:r>
              <a:rPr lang="fr-CH" sz="1600" dirty="0" err="1"/>
              <a:t>Brigham</a:t>
            </a:r>
            <a:r>
              <a:rPr lang="fr-CH" sz="1600" dirty="0"/>
              <a:t> and </a:t>
            </a:r>
            <a:r>
              <a:rPr lang="fr-CH" sz="1600" dirty="0" err="1"/>
              <a:t>Women’s</a:t>
            </a:r>
            <a:r>
              <a:rPr lang="fr-CH" sz="1600" dirty="0"/>
              <a:t> Hospital</a:t>
            </a:r>
          </a:p>
        </p:txBody>
      </p:sp>
    </p:spTree>
    <p:extLst>
      <p:ext uri="{BB962C8B-B14F-4D97-AF65-F5344CB8AC3E}">
        <p14:creationId xmlns:p14="http://schemas.microsoft.com/office/powerpoint/2010/main" val="43990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5A4B487-597A-A0CF-28AD-10A233BB4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59760"/>
            <a:ext cx="8229600" cy="3823979"/>
          </a:xfr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B01FD2CD-49C7-FD37-3C6D-4B987F34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44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4BAD7-964C-031A-CE7F-EB97989C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0190EC-FEC5-4711-1F21-CBE4E760E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sz="2200" dirty="0"/>
              <a:t>« </a:t>
            </a:r>
            <a:r>
              <a:rPr lang="fr-FR" sz="2200" dirty="0" err="1"/>
              <a:t>Heart</a:t>
            </a:r>
            <a:r>
              <a:rPr lang="fr-FR" sz="2200" dirty="0"/>
              <a:t> </a:t>
            </a:r>
            <a:r>
              <a:rPr lang="fr-FR" sz="2200" dirty="0" err="1"/>
              <a:t>failure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</a:t>
            </a:r>
            <a:r>
              <a:rPr lang="fr-FR" sz="2200" dirty="0" err="1"/>
              <a:t>preserved</a:t>
            </a:r>
            <a:r>
              <a:rPr lang="fr-FR" sz="2200" dirty="0"/>
              <a:t> </a:t>
            </a:r>
            <a:r>
              <a:rPr lang="fr-FR" sz="2200" dirty="0" err="1"/>
              <a:t>ejection</a:t>
            </a:r>
            <a:r>
              <a:rPr lang="fr-FR" sz="2200" dirty="0"/>
              <a:t> fraction » ou </a:t>
            </a:r>
            <a:r>
              <a:rPr lang="fr-FR" sz="2200" dirty="0" err="1"/>
              <a:t>HFpEF</a:t>
            </a:r>
            <a:r>
              <a:rPr lang="fr-FR" sz="2200" dirty="0"/>
              <a:t>: Insuffisance cardiaque avec une FEVG d’au moins 50%</a:t>
            </a:r>
          </a:p>
          <a:p>
            <a:pPr marL="457200" indent="-457200">
              <a:buFontTx/>
              <a:buChar char="-"/>
            </a:pPr>
            <a:r>
              <a:rPr lang="fr-FR" sz="2200" dirty="0"/>
              <a:t>1-3% de la population souffre d’une IC (50% = </a:t>
            </a:r>
            <a:r>
              <a:rPr lang="fr-FR" sz="2200" dirty="0" err="1"/>
              <a:t>HFpEF</a:t>
            </a:r>
            <a:r>
              <a:rPr lang="fr-FR" sz="2200" dirty="0"/>
              <a:t>)</a:t>
            </a:r>
          </a:p>
          <a:p>
            <a:pPr marL="457200" indent="-457200">
              <a:buFontTx/>
              <a:buChar char="-"/>
            </a:pPr>
            <a:r>
              <a:rPr lang="fr-FR" sz="2200" dirty="0"/>
              <a:t>Hypertension artérielle = comorbidité majeure dans la </a:t>
            </a:r>
            <a:r>
              <a:rPr lang="fr-FR" sz="2200" dirty="0" err="1"/>
              <a:t>HFpEF</a:t>
            </a:r>
            <a:endParaRPr lang="fr-FR" sz="2200" dirty="0"/>
          </a:p>
          <a:p>
            <a:pPr marL="457200" indent="-457200">
              <a:buFontTx/>
              <a:buChar char="-"/>
            </a:pPr>
            <a:r>
              <a:rPr lang="fr-FR" sz="2200" dirty="0"/>
              <a:t>La TAS, la TAD et la PP (TAS - TAD) participent à la pathogenèse de la </a:t>
            </a:r>
            <a:r>
              <a:rPr lang="fr-FR" sz="2200" dirty="0" err="1"/>
              <a:t>HFpEF</a:t>
            </a:r>
            <a:endParaRPr lang="fr-FR" sz="2200" dirty="0"/>
          </a:p>
          <a:p>
            <a:pPr marL="457200" indent="-457200">
              <a:buFontTx/>
              <a:buChar char="-"/>
            </a:pPr>
            <a:r>
              <a:rPr lang="fr-CH" sz="2200" b="1" dirty="0"/>
              <a:t>Plage optimale de TAS et PP inconnue</a:t>
            </a:r>
            <a:r>
              <a:rPr lang="fr-CH" sz="2200" dirty="0"/>
              <a:t> → notre étude explore leur lien avec le risque CV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5941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3FC25-A7B3-56EE-7D91-A6C4A1D10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7AC8B-97CA-CDBB-3CE2-93496D7B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err="1"/>
              <a:t>Prognostic</a:t>
            </a:r>
            <a:r>
              <a:rPr lang="fr-FR" sz="2800" dirty="0"/>
              <a:t> impact of SBP and PP in </a:t>
            </a:r>
            <a:r>
              <a:rPr lang="fr-FR" sz="2800" dirty="0" err="1"/>
              <a:t>HFpEF</a:t>
            </a:r>
            <a:endParaRPr lang="fr-FR" sz="2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4DF218-554C-7E7D-4632-1F42319FD79F}"/>
              </a:ext>
            </a:extLst>
          </p:cNvPr>
          <p:cNvSpPr txBox="1"/>
          <p:nvPr/>
        </p:nvSpPr>
        <p:spPr>
          <a:xfrm>
            <a:off x="150869" y="985575"/>
            <a:ext cx="3441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1400" dirty="0"/>
              <a:t>16950 patients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HFpEF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4 RCT</a:t>
            </a:r>
          </a:p>
          <a:p>
            <a:r>
              <a:rPr lang="fr-FR" sz="1400" dirty="0"/>
              <a:t>(I-PRESERVE, TOPCAT-</a:t>
            </a:r>
            <a:r>
              <a:rPr lang="fr-FR" sz="1400" dirty="0" err="1"/>
              <a:t>Americas</a:t>
            </a:r>
            <a:r>
              <a:rPr lang="fr-FR" sz="1400" dirty="0"/>
              <a:t>, PARAGON-HF, DELIVER).</a:t>
            </a:r>
          </a:p>
          <a:p>
            <a:endParaRPr lang="fr-FR" sz="1400" dirty="0"/>
          </a:p>
          <a:p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J-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shaped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relationship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between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both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</a:p>
          <a:p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SBP and PP and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cardiovascular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risk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. </a:t>
            </a:r>
          </a:p>
          <a:p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The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lowest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risk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was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observed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at SBP </a:t>
            </a:r>
          </a:p>
          <a:p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levels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between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120 and 130 mm Hg and </a:t>
            </a:r>
          </a:p>
          <a:p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PP values </a:t>
            </a:r>
            <a:r>
              <a:rPr lang="fr-CH" sz="1400" b="0" i="0" dirty="0" err="1">
                <a:solidFill>
                  <a:srgbClr val="1F1F1F"/>
                </a:solidFill>
                <a:effectLst/>
                <a:latin typeface="ElsevierGulliver"/>
              </a:rPr>
              <a:t>between</a:t>
            </a:r>
            <a:r>
              <a:rPr lang="fr-CH" sz="1400" b="0" i="0" dirty="0">
                <a:solidFill>
                  <a:srgbClr val="1F1F1F"/>
                </a:solidFill>
                <a:effectLst/>
                <a:latin typeface="ElsevierGulliver"/>
              </a:rPr>
              <a:t> 50 and 60 mm Hg.</a:t>
            </a:r>
            <a:endParaRPr lang="fr-FR" sz="1400" dirty="0"/>
          </a:p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F5C358-202E-D43F-FF01-46CA2EDDDFE7}"/>
              </a:ext>
            </a:extLst>
          </p:cNvPr>
          <p:cNvSpPr txBox="1"/>
          <p:nvPr/>
        </p:nvSpPr>
        <p:spPr>
          <a:xfrm>
            <a:off x="1925053" y="4501274"/>
            <a:ext cx="3441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Lu H, Solomon SD, Desai AS, et al. JACC 2024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57EF35-46A2-49EF-71C5-0ED51DB54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60" y="858776"/>
            <a:ext cx="5227834" cy="36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1EF46-9642-8E4D-A17A-D5758DC8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1C3AD2E-2ADE-C33A-FACE-0DF2AC2E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1800" dirty="0"/>
              <a:t>Méta-analyse </a:t>
            </a:r>
            <a:r>
              <a:rPr lang="fr-CH" sz="1800" dirty="0" err="1"/>
              <a:t>poolée</a:t>
            </a:r>
            <a:r>
              <a:rPr lang="fr-CH" sz="1800" dirty="0"/>
              <a:t> de &gt;16 900 patients avec une </a:t>
            </a:r>
            <a:r>
              <a:rPr lang="fr-CH" sz="1800" dirty="0" err="1"/>
              <a:t>HFpEF</a:t>
            </a:r>
            <a:endParaRPr lang="fr-CH" sz="1800" dirty="0"/>
          </a:p>
          <a:p>
            <a:r>
              <a:rPr lang="fr-CH" sz="1800" b="1" dirty="0"/>
              <a:t>Relation en J</a:t>
            </a:r>
            <a:r>
              <a:rPr lang="fr-CH" sz="1800" dirty="0"/>
              <a:t> entre TAS et événements CV → risque le plus faible pour TAS </a:t>
            </a:r>
            <a:r>
              <a:rPr lang="fr-CH" sz="1800" b="1" dirty="0"/>
              <a:t>120–130 mm Hg</a:t>
            </a:r>
            <a:endParaRPr lang="fr-CH" sz="1800" dirty="0"/>
          </a:p>
          <a:p>
            <a:r>
              <a:rPr lang="fr-CH" sz="1800" b="1" dirty="0"/>
              <a:t>Relation similaire</a:t>
            </a:r>
            <a:r>
              <a:rPr lang="fr-CH" sz="1800" dirty="0"/>
              <a:t> pour la PP → risque le plus faible pour PP </a:t>
            </a:r>
            <a:r>
              <a:rPr lang="fr-CH" sz="1800" b="1" dirty="0"/>
              <a:t>50–60 mm Hg</a:t>
            </a:r>
            <a:endParaRPr lang="fr-CH" sz="1800" dirty="0"/>
          </a:p>
          <a:p>
            <a:r>
              <a:rPr lang="fr-CH" sz="1800" b="1" dirty="0"/>
              <a:t>PP = prédicteur indépendant</a:t>
            </a:r>
            <a:r>
              <a:rPr lang="fr-CH" sz="1800" dirty="0"/>
              <a:t> du risque, même après ajustement pour la TAS</a:t>
            </a:r>
          </a:p>
          <a:p>
            <a:endParaRPr lang="fr-CH" sz="1800" b="1" dirty="0"/>
          </a:p>
          <a:p>
            <a:pPr marL="285750" indent="-285750">
              <a:buFontTx/>
              <a:buChar char="-"/>
            </a:pPr>
            <a:r>
              <a:rPr lang="fr-CH" sz="1800" b="1" dirty="0"/>
              <a:t>Nos résultats suggèrent</a:t>
            </a:r>
            <a:r>
              <a:rPr lang="fr-CH" sz="1800" dirty="0"/>
              <a:t> que viser une TAS de 120–130 mm Hg et une PP de 50–60 mm Hg </a:t>
            </a:r>
            <a:r>
              <a:rPr lang="fr-CH" sz="1800" b="1" dirty="0"/>
              <a:t>pourrait être bénéfique</a:t>
            </a:r>
          </a:p>
          <a:p>
            <a:pPr marL="285750" indent="-285750">
              <a:buFontTx/>
              <a:buChar char="-"/>
            </a:pPr>
            <a:r>
              <a:rPr lang="fr-CH" sz="1800" dirty="0"/>
              <a:t>Besoin d’études complémentaires pour confirmer ces observations et comprendre les mécanismes physiopathologiques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7724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PPT_HD_CHUV_UNIL_21">
  <a:themeElements>
    <a:clrScheme name="couleur pour ppt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DF23"/>
      </a:accent3>
      <a:accent4>
        <a:srgbClr val="EB6615"/>
      </a:accent4>
      <a:accent5>
        <a:srgbClr val="C76402"/>
      </a:accent5>
      <a:accent6>
        <a:srgbClr val="B523B4"/>
      </a:accent6>
      <a:hlink>
        <a:srgbClr val="0000FF"/>
      </a:hlink>
      <a:folHlink>
        <a:srgbClr val="DEBE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UNIL_BH1</Template>
  <TotalTime>30182</TotalTime>
  <Words>288</Words>
  <Application>Microsoft Office PowerPoint</Application>
  <PresentationFormat>Affichage à l'écran (16:9)</PresentationFormat>
  <Paragraphs>32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ElsevierGulliver</vt:lpstr>
      <vt:lpstr>THEME_PPT_HD_CHUV_UNIL_21</vt:lpstr>
      <vt:lpstr>LVCV Remise des Prix Jeudi 2 octobre 2025</vt:lpstr>
      <vt:lpstr>Présentation PowerPoint</vt:lpstr>
      <vt:lpstr>Contexte</vt:lpstr>
      <vt:lpstr>Prognostic impact of SBP and PP in HFpEF</vt:lpstr>
      <vt:lpstr>Conclusions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XXXXXXXXXX</dc:title>
  <dc:creator>Fournier Stephane</dc:creator>
  <cp:lastModifiedBy>Juillard Anne-Sophie</cp:lastModifiedBy>
  <cp:revision>316</cp:revision>
  <dcterms:created xsi:type="dcterms:W3CDTF">2018-10-16T14:40:13Z</dcterms:created>
  <dcterms:modified xsi:type="dcterms:W3CDTF">2025-09-25T11:19:25Z</dcterms:modified>
</cp:coreProperties>
</file>