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147471085" r:id="rId2"/>
    <p:sldId id="2147471077" r:id="rId3"/>
    <p:sldId id="2147471078" r:id="rId4"/>
    <p:sldId id="2147471079" r:id="rId5"/>
    <p:sldId id="2147471080" r:id="rId6"/>
    <p:sldId id="2147471081" r:id="rId7"/>
    <p:sldId id="2147471076" r:id="rId8"/>
    <p:sldId id="2147471074" r:id="rId9"/>
    <p:sldId id="214747107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9277"/>
    <a:srgbClr val="BA8B88"/>
    <a:srgbClr val="B7999F"/>
    <a:srgbClr val="A3699C"/>
    <a:srgbClr val="660258"/>
    <a:srgbClr val="EFB275"/>
    <a:srgbClr val="EECF76"/>
    <a:srgbClr val="CA8765"/>
    <a:srgbClr val="A9807F"/>
    <a:srgbClr val="666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21" autoAdjust="0"/>
    <p:restoredTop sz="94660"/>
  </p:normalViewPr>
  <p:slideViewPr>
    <p:cSldViewPr snapToGrid="0">
      <p:cViewPr varScale="1">
        <p:scale>
          <a:sx n="56" d="100"/>
          <a:sy n="56" d="100"/>
        </p:scale>
        <p:origin x="9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77FD2-F1D0-40B4-98B7-315B02B4378A}" type="datetimeFigureOut">
              <a:rPr lang="fr-CH" smtClean="0"/>
              <a:t>12.11.2025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4D8D3-71A1-4C20-BDF1-0EE2043C8EF3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7938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B26EE-1574-9D74-C698-4A4DB4541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F27B17-655D-9954-54F3-7A22F5A01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475A78-8D27-1728-E6C8-B893A9888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12.11.2025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C4738C-B34E-C553-AE8F-5ECE2BDB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DA8400-A365-5E16-38E5-98EB5433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7743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5ABF6-132D-172F-FC0D-A08E7B91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D0F9F3-0F9E-5075-D8F9-EB0537B52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47F18-FE47-5572-E6B3-6B5E800B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12.11.2025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B18A6D-7331-0822-0D1E-56F0FE0E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1BFE01-5A8B-5851-2982-F7160807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6584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EB4ED84-5D96-3887-018E-7FCA4ECE19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18AEB9-EEA2-31A8-93C5-D9DA5CA1E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63223A-60FE-7906-E218-86C52852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12.11.2025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029EC3-161B-317F-7243-0C974B96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02ACB6-39DF-C40C-AF96-51519F51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8362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FD01A7-9B00-6005-7807-8E8EA471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A933B1-2A66-8E99-12DB-0A193B0E6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EF02CB-29C0-7426-F337-B3A4DFD5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12.11.2025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9F808D-A640-02BA-5E9F-EF331942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97707D-B133-0C08-C2A0-FFC27EA8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2023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27821-9123-4D32-8AE9-3A1BF318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8013A4-94B2-FD9E-D0F8-1054E04CA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0107C5-FA9E-6D0F-9F13-40558399D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12.11.2025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F856A4-95F3-ECC4-51E8-489EA757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0735A4-A7C9-7D53-2320-968267CC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262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B326E0-45F7-FE47-88E1-D55A4C68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7EF988-A221-C1FF-B612-6EC24212E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7B31EE-391E-ADCA-ADCB-9C2DF3835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DEE1FC-846F-778F-FC6A-58C2A638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12.11.2025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15A776-7E85-0E73-E893-4E7774E4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9E2DAD-74ED-EEBD-0706-937095F9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9468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68D4D2-2BA5-AA34-0537-3E40DC25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3BEA8B-64DC-35EF-E7FB-F07CF8A47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447846-29BC-DE6B-21AD-4ED902FDF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2B4521-A763-1A51-1B04-5CA673F9E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BFA8BA4-CF96-08F3-B5CC-3CBBC28DD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D05F07A-797A-1081-9CBC-C1AB3D05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12.11.2025</a:t>
            </a:fld>
            <a:endParaRPr lang="fr-CH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75E296-A687-7F22-3B5F-98BD331C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61A786-8F37-2E49-3519-FA76077F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7091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30B792-955C-56E8-F38E-7CBA72291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9D6EC0-6E59-6B27-F4B7-67DA8113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12.11.2025</a:t>
            </a:fld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24EBBB-5058-C74E-286E-37278D412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1CFB68-0898-9E5D-5064-29E13767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3516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D70F8B-07C0-4F9C-D88F-4135EEA16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12.11.2025</a:t>
            </a:fld>
            <a:endParaRPr lang="fr-CH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F8B75C-5D20-9028-EEF9-736EF662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E9E4EC-D3B4-CDE4-C8B7-2026FE1E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383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86352-5963-C24F-73B1-CCFB69FAC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557653-4EA9-10BC-0978-B74B6ECD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BB9105-91DC-F439-326C-99CA2612C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BFC246-7D32-B274-99E3-82B84E13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12.11.2025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08874D-E372-CF45-F97D-3C7E6995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E196E2-84BA-12B4-CC4A-013AE0EA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4378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296D6-C63B-A5EC-DB0D-17F000E2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D80B628-DA9F-61FF-2D81-8B6F8DF9DF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4C7800-972D-B872-F5A8-876C96002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8A8E82-A1E0-8035-81CB-D3DF389C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12.11.2025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4B8DE7-417C-6C87-F823-C057CFAE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797BA9-A0BC-A9AA-194F-CC087C40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4405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23CCC0-EDD9-92B4-0E6A-F68CB1A5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5CE8E8-EC40-A81F-7244-B05057EC1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76D834-946A-080C-C351-8E20BD203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7CE515-52A9-44A9-B8A6-24AA9EDE02D7}" type="datetimeFigureOut">
              <a:rPr lang="fr-CH" smtClean="0"/>
              <a:t>12.11.2025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786778-8F92-995C-D4DD-B04F59C0F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63C5DE-8038-8897-7AA4-FAD252D54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4743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B8953-C1A6-76A3-D333-A443982C8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720BDACF-7445-0ABF-CB7E-5D9C88F4B441}"/>
              </a:ext>
            </a:extLst>
          </p:cNvPr>
          <p:cNvSpPr/>
          <p:nvPr/>
        </p:nvSpPr>
        <p:spPr>
          <a:xfrm>
            <a:off x="0" y="6611779"/>
            <a:ext cx="986167" cy="24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A93613-04F5-4C65-A447-B3ABB99B6D05}" type="slidenum">
              <a:rPr lang="fr-FR" sz="1000" b="0" i="0" u="none" strike="noStrike" kern="1200" cap="none" spc="0" baseline="0" smtClean="0">
                <a:solidFill>
                  <a:srgbClr val="000000"/>
                </a:solidFill>
                <a:uFillTx/>
                <a:latin typeface="Calibri" pitchFamily="34"/>
              </a:rPr>
              <a:t>1</a:t>
            </a:fld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/</a:t>
            </a:r>
            <a:r>
              <a:rPr lang="fr-FR" sz="1000" dirty="0">
                <a:solidFill>
                  <a:srgbClr val="000000"/>
                </a:solidFill>
                <a:latin typeface="Calibri" pitchFamily="34"/>
              </a:rPr>
              <a:t>GP-SCV-</a:t>
            </a:r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2025</a:t>
            </a:r>
          </a:p>
        </p:txBody>
      </p:sp>
      <p:pic>
        <p:nvPicPr>
          <p:cNvPr id="6" name="Picture 2" descr="http://lvcv.ch/wp-content/themes/DC_LVCV/img/LVCV_logo.png">
            <a:extLst>
              <a:ext uri="{FF2B5EF4-FFF2-40B4-BE49-F238E27FC236}">
                <a16:creationId xmlns:a16="http://schemas.microsoft.com/office/drawing/2014/main" id="{EDCAD5A4-5307-B82D-2704-E6DCE3984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3" y="26693"/>
            <a:ext cx="2621607" cy="62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8B5F759-B77C-F017-D645-C087036B8CB1}"/>
              </a:ext>
            </a:extLst>
          </p:cNvPr>
          <p:cNvSpPr txBox="1"/>
          <p:nvPr/>
        </p:nvSpPr>
        <p:spPr>
          <a:xfrm>
            <a:off x="2809710" y="1605625"/>
            <a:ext cx="7553490" cy="121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H" sz="5400" b="1" dirty="0"/>
              <a:t>1</a:t>
            </a:r>
            <a:r>
              <a:rPr lang="fr-CH" sz="5400" b="1" baseline="30000" dirty="0"/>
              <a:t>er</a:t>
            </a:r>
            <a:r>
              <a:rPr lang="fr-CH" sz="5400" b="1" dirty="0"/>
              <a:t> Grand Prix « Action 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DE328A-7E8A-AD6B-402C-33EFB9E7CC84}"/>
              </a:ext>
            </a:extLst>
          </p:cNvPr>
          <p:cNvSpPr txBox="1"/>
          <p:nvPr/>
        </p:nvSpPr>
        <p:spPr>
          <a:xfrm>
            <a:off x="211510" y="3371668"/>
            <a:ext cx="117689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39863" indent="-1439863" algn="ctr" fontAlgn="ctr"/>
            <a:r>
              <a:rPr lang="fr-CH" sz="3200" b="1" dirty="0"/>
              <a:t>Présentation de son projet </a:t>
            </a:r>
          </a:p>
          <a:p>
            <a:pPr marL="1439863" indent="-1439863" algn="ctr" fontAlgn="ctr"/>
            <a:endParaRPr lang="fr-CH" sz="1400" b="1" dirty="0"/>
          </a:p>
          <a:p>
            <a:pPr marL="1439863" indent="-1439863" algn="ctr" fontAlgn="ctr"/>
            <a:r>
              <a:rPr lang="fr-CH" sz="3200" b="1" dirty="0"/>
              <a:t>par la lauréate, la Dre Roxane de la Harpe</a:t>
            </a:r>
          </a:p>
        </p:txBody>
      </p:sp>
    </p:spTree>
    <p:extLst>
      <p:ext uri="{BB962C8B-B14F-4D97-AF65-F5344CB8AC3E}">
        <p14:creationId xmlns:p14="http://schemas.microsoft.com/office/powerpoint/2010/main" val="246084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54F2E5C-9CD4-C5F8-7531-E764D8A5F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7"/>
            <a:ext cx="12192000" cy="6840966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0FD17279-35FF-C14A-5450-A780EAB8DDFA}"/>
              </a:ext>
            </a:extLst>
          </p:cNvPr>
          <p:cNvSpPr/>
          <p:nvPr/>
        </p:nvSpPr>
        <p:spPr>
          <a:xfrm>
            <a:off x="0" y="6611779"/>
            <a:ext cx="1051891" cy="24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A93613-04F5-4C65-A447-B3ABB99B6D05}" type="slidenum">
              <a:rPr lang="fr-FR" sz="1000" b="0" i="0" u="none" strike="noStrike" kern="1200" cap="none" spc="0" baseline="0" smtClean="0">
                <a:solidFill>
                  <a:schemeClr val="bg1"/>
                </a:solidFill>
                <a:uFillTx/>
                <a:latin typeface="Calibri" pitchFamily="34"/>
              </a:rPr>
              <a:t>2</a:t>
            </a:fld>
            <a:r>
              <a:rPr lang="fr-FR" sz="1000" b="0" i="0" u="none" strike="noStrike" kern="1200" cap="none" spc="0" baseline="0" dirty="0">
                <a:solidFill>
                  <a:schemeClr val="bg1"/>
                </a:solidFill>
                <a:uFillTx/>
                <a:latin typeface="Calibri" pitchFamily="34"/>
              </a:rPr>
              <a:t>/</a:t>
            </a:r>
            <a:r>
              <a:rPr lang="fr-FR" sz="1000" dirty="0">
                <a:solidFill>
                  <a:schemeClr val="bg1"/>
                </a:solidFill>
                <a:latin typeface="Calibri" pitchFamily="34"/>
              </a:rPr>
              <a:t>GP-SCV-</a:t>
            </a:r>
            <a:r>
              <a:rPr lang="fr-FR" sz="1000" b="0" i="0" u="none" strike="noStrike" kern="1200" cap="none" spc="0" baseline="0" dirty="0">
                <a:solidFill>
                  <a:schemeClr val="bg1"/>
                </a:solidFill>
                <a:uFillTx/>
                <a:latin typeface="Calibri" pitchFamily="34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82998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 descr="Une image contenant texte, capture d’écran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2E647854-796F-DBBF-D74E-C9B49CCF06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80" t="33712" r="61406" b="9103"/>
          <a:stretch/>
        </p:blipFill>
        <p:spPr>
          <a:xfrm>
            <a:off x="166792" y="2263435"/>
            <a:ext cx="2098992" cy="3237875"/>
          </a:xfrm>
          <a:prstGeom prst="rect">
            <a:avLst/>
          </a:prstGeom>
        </p:spPr>
      </p:pic>
      <p:grpSp>
        <p:nvGrpSpPr>
          <p:cNvPr id="9" name="Groupe 163">
            <a:extLst>
              <a:ext uri="{FF2B5EF4-FFF2-40B4-BE49-F238E27FC236}">
                <a16:creationId xmlns:a16="http://schemas.microsoft.com/office/drawing/2014/main" id="{6E130A3B-F2F3-F38E-1747-FC3968218BB2}"/>
              </a:ext>
            </a:extLst>
          </p:cNvPr>
          <p:cNvGrpSpPr/>
          <p:nvPr/>
        </p:nvGrpSpPr>
        <p:grpSpPr>
          <a:xfrm>
            <a:off x="2432577" y="1200754"/>
            <a:ext cx="8037438" cy="1418693"/>
            <a:chOff x="207573" y="649517"/>
            <a:chExt cx="9499957" cy="1172250"/>
          </a:xfrm>
        </p:grpSpPr>
        <p:sp>
          <p:nvSpPr>
            <p:cNvPr id="10" name="ZoneTexte 2">
              <a:extLst>
                <a:ext uri="{FF2B5EF4-FFF2-40B4-BE49-F238E27FC236}">
                  <a16:creationId xmlns:a16="http://schemas.microsoft.com/office/drawing/2014/main" id="{257D8F95-2F9B-D967-8FBF-89BAB7071D38}"/>
                </a:ext>
              </a:extLst>
            </p:cNvPr>
            <p:cNvSpPr txBox="1"/>
            <p:nvPr/>
          </p:nvSpPr>
          <p:spPr>
            <a:xfrm>
              <a:off x="2367573" y="1050976"/>
              <a:ext cx="7339957" cy="41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667">
                  <a:latin typeface="+mj-lt"/>
                  <a:ea typeface="ADLaM Display" panose="02010000000000000000" pitchFamily="2" charset="0"/>
                  <a:cs typeface="ADLaM Display" panose="02010000000000000000" pitchFamily="2" charset="0"/>
                </a:rPr>
                <a:t>5 suisses.ses </a:t>
              </a:r>
              <a:r>
                <a:rPr lang="fr-CH" sz="2667" dirty="0">
                  <a:latin typeface="+mj-lt"/>
                  <a:ea typeface="ADLaM Display" panose="02010000000000000000" pitchFamily="2" charset="0"/>
                  <a:cs typeface="ADLaM Display" panose="02010000000000000000" pitchFamily="2" charset="0"/>
                </a:rPr>
                <a:t>sur 100 vivent avec le </a:t>
              </a:r>
              <a:r>
                <a:rPr lang="fr-CH" sz="2667" b="1" dirty="0">
                  <a:latin typeface="+mj-lt"/>
                  <a:ea typeface="ADLaM Display" panose="02010000000000000000" pitchFamily="2" charset="0"/>
                  <a:cs typeface="ADLaM Display" panose="02010000000000000000" pitchFamily="2" charset="0"/>
                </a:rPr>
                <a:t>diabète</a:t>
              </a:r>
            </a:p>
          </p:txBody>
        </p:sp>
        <p:pic>
          <p:nvPicPr>
            <p:cNvPr id="11" name="Picture 6" descr="Les systèmes AID sont devenus incontournables dans le diabète de type 1 -  Medizinonline">
              <a:extLst>
                <a:ext uri="{FF2B5EF4-FFF2-40B4-BE49-F238E27FC236}">
                  <a16:creationId xmlns:a16="http://schemas.microsoft.com/office/drawing/2014/main" id="{038B67A2-8754-2AD8-42F0-1265177B4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73" y="649517"/>
              <a:ext cx="2160000" cy="1172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e 164">
            <a:extLst>
              <a:ext uri="{FF2B5EF4-FFF2-40B4-BE49-F238E27FC236}">
                <a16:creationId xmlns:a16="http://schemas.microsoft.com/office/drawing/2014/main" id="{2CAFC83B-DDD3-C714-4A2D-E296B3D51AD6}"/>
              </a:ext>
            </a:extLst>
          </p:cNvPr>
          <p:cNvGrpSpPr/>
          <p:nvPr/>
        </p:nvGrpSpPr>
        <p:grpSpPr>
          <a:xfrm>
            <a:off x="2432576" y="2574479"/>
            <a:ext cx="8600186" cy="1503042"/>
            <a:chOff x="766675" y="1560430"/>
            <a:chExt cx="7171649" cy="1215000"/>
          </a:xfrm>
        </p:grpSpPr>
        <p:sp>
          <p:nvSpPr>
            <p:cNvPr id="13" name="ZoneTexte 3">
              <a:extLst>
                <a:ext uri="{FF2B5EF4-FFF2-40B4-BE49-F238E27FC236}">
                  <a16:creationId xmlns:a16="http://schemas.microsoft.com/office/drawing/2014/main" id="{94D58F87-3498-D55D-1FDD-138E8565400A}"/>
                </a:ext>
              </a:extLst>
            </p:cNvPr>
            <p:cNvSpPr txBox="1"/>
            <p:nvPr/>
          </p:nvSpPr>
          <p:spPr>
            <a:xfrm>
              <a:off x="766675" y="1836205"/>
              <a:ext cx="5670432" cy="738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667">
                  <a:latin typeface="+mj-lt"/>
                  <a:ea typeface="ADLaM Display" panose="02010000000000000000" pitchFamily="2" charset="0"/>
                  <a:cs typeface="ADLaM Display" panose="02010000000000000000" pitchFamily="2" charset="0"/>
                </a:rPr>
                <a:t>20 suisses.ses </a:t>
              </a:r>
              <a:r>
                <a:rPr lang="fr-CH" sz="2667" dirty="0">
                  <a:latin typeface="+mj-lt"/>
                  <a:ea typeface="ADLaM Display" panose="02010000000000000000" pitchFamily="2" charset="0"/>
                  <a:cs typeface="ADLaM Display" panose="02010000000000000000" pitchFamily="2" charset="0"/>
                </a:rPr>
                <a:t>sur 100 vivent avec une </a:t>
              </a:r>
              <a:r>
                <a:rPr lang="fr-CH" sz="2667" b="1">
                  <a:latin typeface="+mj-lt"/>
                  <a:ea typeface="ADLaM Display" panose="02010000000000000000" pitchFamily="2" charset="0"/>
                  <a:cs typeface="ADLaM Display" panose="02010000000000000000" pitchFamily="2" charset="0"/>
                </a:rPr>
                <a:t>maladie </a:t>
              </a:r>
            </a:p>
            <a:p>
              <a:r>
                <a:rPr lang="fr-CH" sz="2667" b="1">
                  <a:latin typeface="+mj-lt"/>
                  <a:ea typeface="ADLaM Display" panose="02010000000000000000" pitchFamily="2" charset="0"/>
                  <a:cs typeface="ADLaM Display" panose="02010000000000000000" pitchFamily="2" charset="0"/>
                </a:rPr>
                <a:t>cardiovasculaire</a:t>
              </a:r>
              <a:endParaRPr lang="fr-CH" sz="2667" b="1" dirty="0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pic>
          <p:nvPicPr>
            <p:cNvPr id="14" name="Picture 8" descr="L'infarctus silencieux : un silence qui en dit long (IRM Cardiaque)">
              <a:extLst>
                <a:ext uri="{FF2B5EF4-FFF2-40B4-BE49-F238E27FC236}">
                  <a16:creationId xmlns:a16="http://schemas.microsoft.com/office/drawing/2014/main" id="{BAD7990E-7DAC-2EE4-5B58-014DD955B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546" y="1560430"/>
              <a:ext cx="1576778" cy="12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ZoneTexte 9">
            <a:extLst>
              <a:ext uri="{FF2B5EF4-FFF2-40B4-BE49-F238E27FC236}">
                <a16:creationId xmlns:a16="http://schemas.microsoft.com/office/drawing/2014/main" id="{F8B0412E-26B6-0409-44B2-C676FFE03F9F}"/>
              </a:ext>
            </a:extLst>
          </p:cNvPr>
          <p:cNvSpPr txBox="1"/>
          <p:nvPr/>
        </p:nvSpPr>
        <p:spPr>
          <a:xfrm>
            <a:off x="49599" y="42892"/>
            <a:ext cx="11792263" cy="81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667" b="1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Et si votre sang pouvait prédire votre avenir ?</a:t>
            </a:r>
            <a:endParaRPr lang="fr-CH" sz="4667" b="1" dirty="0">
              <a:latin typeface="+mj-lt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ZoneTexte 2">
            <a:extLst>
              <a:ext uri="{FF2B5EF4-FFF2-40B4-BE49-F238E27FC236}">
                <a16:creationId xmlns:a16="http://schemas.microsoft.com/office/drawing/2014/main" id="{1B3937F1-8DA0-ACE7-A7A8-C00595DDC709}"/>
              </a:ext>
            </a:extLst>
          </p:cNvPr>
          <p:cNvSpPr txBox="1"/>
          <p:nvPr/>
        </p:nvSpPr>
        <p:spPr>
          <a:xfrm>
            <a:off x="2390614" y="4143683"/>
            <a:ext cx="8642148" cy="21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667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Ce sont des maladies souvent </a:t>
            </a:r>
            <a:r>
              <a:rPr lang="fr-CH" sz="2667" b="1">
                <a:solidFill>
                  <a:schemeClr val="bg2"/>
                </a:solidFill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silencieuses</a:t>
            </a:r>
            <a:r>
              <a:rPr lang="fr-CH" sz="2667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 avant des conséquences importantes </a:t>
            </a:r>
          </a:p>
          <a:p>
            <a:endParaRPr lang="fr-CH" sz="2667">
              <a:latin typeface="+mj-lt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fr-CH" sz="2667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Y a-t-il un moyen de </a:t>
            </a:r>
            <a:r>
              <a:rPr lang="fr-CH" sz="2667" b="1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détecter précocement </a:t>
            </a:r>
            <a:r>
              <a:rPr lang="fr-CH" sz="2667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les suisse.ses </a:t>
            </a:r>
          </a:p>
          <a:p>
            <a:r>
              <a:rPr lang="fr-CH" sz="2667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qui vont développer ces maladies ?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A18909B-9B3F-48A8-321E-90F143C3BF0C}"/>
              </a:ext>
            </a:extLst>
          </p:cNvPr>
          <p:cNvSpPr/>
          <p:nvPr/>
        </p:nvSpPr>
        <p:spPr>
          <a:xfrm>
            <a:off x="0" y="6611779"/>
            <a:ext cx="986167" cy="24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A93613-04F5-4C65-A447-B3ABB99B6D05}" type="slidenum">
              <a:rPr lang="fr-FR" sz="1000" b="0" i="0" u="none" strike="noStrike" kern="1200" cap="none" spc="0" baseline="0" smtClean="0">
                <a:solidFill>
                  <a:srgbClr val="000000"/>
                </a:solidFill>
                <a:uFillTx/>
                <a:latin typeface="Calibri" pitchFamily="34"/>
              </a:rPr>
              <a:t>3</a:t>
            </a:fld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/</a:t>
            </a:r>
            <a:r>
              <a:rPr lang="fr-FR" sz="1000" dirty="0">
                <a:solidFill>
                  <a:srgbClr val="000000"/>
                </a:solidFill>
                <a:latin typeface="Calibri" pitchFamily="34"/>
              </a:rPr>
              <a:t>GP-SCV-</a:t>
            </a:r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63237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E1D6B8-2E98-3C8D-A01D-13EBCF574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70" y="2034677"/>
            <a:ext cx="4941740" cy="317190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D722ABC-F796-6540-CF0B-04AAC339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9" y="176487"/>
            <a:ext cx="10972800" cy="1174448"/>
          </a:xfrm>
        </p:spPr>
        <p:txBody>
          <a:bodyPr>
            <a:normAutofit fontScale="90000"/>
          </a:bodyPr>
          <a:lstStyle/>
          <a:p>
            <a:r>
              <a:rPr lang="fr-CH" sz="4667" b="1" dirty="0">
                <a:ea typeface="ADLaM Display" panose="02010000000000000000" pitchFamily="2" charset="0"/>
                <a:cs typeface="ADLaM Display" panose="02010000000000000000" pitchFamily="2" charset="0"/>
              </a:rPr>
              <a:t>Actuellement, nous ne regardons que la partie immergée de l’iceberg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B050F6-9171-A2F0-79EA-4B99C6998BBC}"/>
              </a:ext>
            </a:extLst>
          </p:cNvPr>
          <p:cNvSpPr txBox="1"/>
          <p:nvPr/>
        </p:nvSpPr>
        <p:spPr>
          <a:xfrm>
            <a:off x="4961625" y="1651416"/>
            <a:ext cx="7120448" cy="4068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 eaLnBrk="0" fontAlgn="base" hangingPunct="0">
              <a:spcBef>
                <a:spcPct val="0"/>
              </a:spcBef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fr-FR" altLang="fr-FR" sz="2667" b="1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Les marqueurs classiques </a:t>
            </a:r>
            <a:r>
              <a:rPr lang="fr-FR" altLang="fr-FR" sz="2667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ne détectent pas toujours le risque du développement de ces maladies.</a:t>
            </a:r>
          </a:p>
          <a:p>
            <a:pPr marL="380990" indent="-380990" defTabSz="1219170" eaLnBrk="0" fontAlgn="base" hangingPunct="0">
              <a:spcBef>
                <a:spcPct val="0"/>
              </a:spcBef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fr-FR" altLang="fr-FR" sz="2667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Les lipides, </a:t>
            </a:r>
            <a:r>
              <a:rPr lang="fr-FR" altLang="fr-FR" sz="2667" b="1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plus de </a:t>
            </a:r>
            <a:r>
              <a:rPr lang="fr-FR" altLang="fr-FR" sz="2667" b="1">
                <a:solidFill>
                  <a:schemeClr val="tx2">
                    <a:lumMod val="50000"/>
                  </a:schemeClr>
                </a:solidFill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700 molécules </a:t>
            </a:r>
            <a:r>
              <a:rPr lang="fr-FR" altLang="fr-FR" sz="2667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impliquées dans l’énergie et la communication cellulaire, sont au cœur du processus.</a:t>
            </a:r>
          </a:p>
          <a:p>
            <a:pPr marL="380990" indent="-380990" defTabSz="1219170" eaLnBrk="0" fontAlgn="base" hangingPunct="0">
              <a:spcBef>
                <a:spcPct val="0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fr-FR" altLang="fr-FR" sz="2667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L’objectif est de comprendre </a:t>
            </a:r>
            <a:r>
              <a:rPr lang="fr-FR" altLang="fr-FR" sz="2667" b="1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comment ces dérèglements lipidiques silencieux mènent aux maladies cardiométaboliques.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09F5F88-2CF2-073F-1B7B-F0CB13715E0C}"/>
              </a:ext>
            </a:extLst>
          </p:cNvPr>
          <p:cNvSpPr/>
          <p:nvPr/>
        </p:nvSpPr>
        <p:spPr>
          <a:xfrm>
            <a:off x="0" y="6611779"/>
            <a:ext cx="986167" cy="24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A93613-04F5-4C65-A447-B3ABB99B6D05}" type="slidenum">
              <a:rPr lang="fr-FR" sz="1000" b="0" i="0" u="none" strike="noStrike" kern="1200" cap="none" spc="0" baseline="0" smtClean="0">
                <a:solidFill>
                  <a:srgbClr val="000000"/>
                </a:solidFill>
                <a:uFillTx/>
                <a:latin typeface="Calibri" pitchFamily="34"/>
              </a:rPr>
              <a:t>4</a:t>
            </a:fld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/</a:t>
            </a:r>
            <a:r>
              <a:rPr lang="fr-FR" sz="1000" dirty="0">
                <a:solidFill>
                  <a:srgbClr val="000000"/>
                </a:solidFill>
                <a:latin typeface="Calibri" pitchFamily="34"/>
              </a:rPr>
              <a:t>GP-SCV-</a:t>
            </a:r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23494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2B5E9E-8F5F-361C-B0FE-41FF9CE1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97" y="-31755"/>
            <a:ext cx="12196997" cy="2164528"/>
          </a:xfrm>
        </p:spPr>
        <p:txBody>
          <a:bodyPr/>
          <a:lstStyle/>
          <a:p>
            <a:r>
              <a:rPr lang="fr-CH" sz="4667" b="1">
                <a:ea typeface="ADLaM Display" panose="02010000000000000000" pitchFamily="2" charset="0"/>
                <a:cs typeface="ADLaM Display" panose="02010000000000000000" pitchFamily="2" charset="0"/>
              </a:rPr>
              <a:t>Notre project : améliorer la prédiction du risque de développer ces maladies avec la lipidomique </a:t>
            </a:r>
            <a:endParaRPr lang="fr-CH" sz="4667" b="1" dirty="0"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" name="Picture 8" descr="Image générée">
            <a:extLst>
              <a:ext uri="{FF2B5EF4-FFF2-40B4-BE49-F238E27FC236}">
                <a16:creationId xmlns:a16="http://schemas.microsoft.com/office/drawing/2014/main" id="{9EAF7E7C-B595-A281-A2BB-58D2B2EF6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89" y="2293067"/>
            <a:ext cx="5670011" cy="378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2E9110-73CB-9420-BB48-89F2989544A1}"/>
              </a:ext>
            </a:extLst>
          </p:cNvPr>
          <p:cNvSpPr txBox="1"/>
          <p:nvPr/>
        </p:nvSpPr>
        <p:spPr>
          <a:xfrm>
            <a:off x="425989" y="2264640"/>
            <a:ext cx="5791200" cy="3516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667" b="1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Objectif : </a:t>
            </a:r>
          </a:p>
          <a:p>
            <a:endParaRPr lang="fr-CH" sz="2667">
              <a:latin typeface="+mj-lt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189" indent="-457189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fr-CH" sz="2667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Identifier </a:t>
            </a:r>
            <a:r>
              <a:rPr lang="fr-CH" sz="2667" b="1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des marqueurs lipidomiques plus précis </a:t>
            </a:r>
            <a:r>
              <a:rPr lang="fr-CH" sz="2667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permettrait d’agir tôt pour retarder ou empêcher la maladie et ses conséquences.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CH" sz="2667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Et qui sait….d’ouvrir la voie à de nouveaux traitements.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DF6E4-7142-26E0-4853-E47DF1FC4689}"/>
              </a:ext>
            </a:extLst>
          </p:cNvPr>
          <p:cNvSpPr txBox="1"/>
          <p:nvPr/>
        </p:nvSpPr>
        <p:spPr>
          <a:xfrm>
            <a:off x="6217189" y="2293067"/>
            <a:ext cx="230468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667" b="1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Méthdologie :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E7659C8-96FF-DB51-0F19-45FD38D9392A}"/>
              </a:ext>
            </a:extLst>
          </p:cNvPr>
          <p:cNvSpPr/>
          <p:nvPr/>
        </p:nvSpPr>
        <p:spPr>
          <a:xfrm>
            <a:off x="0" y="6611779"/>
            <a:ext cx="986167" cy="24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A93613-04F5-4C65-A447-B3ABB99B6D05}" type="slidenum">
              <a:rPr lang="fr-FR" sz="1000" b="0" i="0" u="none" strike="noStrike" kern="1200" cap="none" spc="0" baseline="0" smtClean="0">
                <a:solidFill>
                  <a:srgbClr val="000000"/>
                </a:solidFill>
                <a:uFillTx/>
                <a:latin typeface="Calibri" pitchFamily="34"/>
              </a:rPr>
              <a:t>5</a:t>
            </a:fld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/</a:t>
            </a:r>
            <a:r>
              <a:rPr lang="fr-FR" sz="1000" dirty="0">
                <a:solidFill>
                  <a:srgbClr val="000000"/>
                </a:solidFill>
                <a:latin typeface="Calibri" pitchFamily="34"/>
              </a:rPr>
              <a:t>GP-SCV-</a:t>
            </a:r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10914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55F57-D205-3FE9-58C0-CBAA621F7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9B79A-C524-915F-7FC7-BFA436E9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23"/>
            <a:ext cx="11582400" cy="990651"/>
          </a:xfrm>
        </p:spPr>
        <p:txBody>
          <a:bodyPr/>
          <a:lstStyle/>
          <a:p>
            <a:r>
              <a:rPr lang="fr-CH" b="1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Merci à vous ! Et aussi  </a:t>
            </a:r>
            <a:endParaRPr lang="fr-CH" b="1" dirty="0">
              <a:latin typeface="+mj-lt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25E77-BF9F-D7AC-F64D-ADA43E58B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360" y="5147314"/>
            <a:ext cx="3800352" cy="948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3A8BC9-AB7B-0D10-8328-9C1A672BE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47" y="1176931"/>
            <a:ext cx="3691656" cy="9906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197154-5877-838E-0A07-BF9CBC9A3E96}"/>
              </a:ext>
            </a:extLst>
          </p:cNvPr>
          <p:cNvSpPr txBox="1"/>
          <p:nvPr/>
        </p:nvSpPr>
        <p:spPr>
          <a:xfrm>
            <a:off x="5009595" y="1236583"/>
            <a:ext cx="5791200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667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Prof. Pedro Marques-Vidal</a:t>
            </a:r>
          </a:p>
          <a:p>
            <a:r>
              <a:rPr lang="fr-CH" sz="2667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Prof. Julien Vaucher</a:t>
            </a:r>
          </a:p>
          <a:p>
            <a:r>
              <a:rPr lang="fr-CH" sz="2667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Prof. Peter Vollenweider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A21671-E19C-EEB8-DEAB-561211317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59" y="2357840"/>
            <a:ext cx="3691656" cy="11539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0EBAD2-4199-4437-0B31-229C3E3B409C}"/>
              </a:ext>
            </a:extLst>
          </p:cNvPr>
          <p:cNvSpPr txBox="1"/>
          <p:nvPr/>
        </p:nvSpPr>
        <p:spPr>
          <a:xfrm>
            <a:off x="5009595" y="2878549"/>
            <a:ext cx="57912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667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Dr. Julijana Ivanisevic et sa team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8B468B-2D08-B041-C92E-14792B7B0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26" y="3580550"/>
            <a:ext cx="3447684" cy="12049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39F509-8397-7756-ED59-10A51F36D33C}"/>
              </a:ext>
            </a:extLst>
          </p:cNvPr>
          <p:cNvSpPr txBox="1"/>
          <p:nvPr/>
        </p:nvSpPr>
        <p:spPr>
          <a:xfrm>
            <a:off x="4929647" y="3982503"/>
            <a:ext cx="57912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667"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Participant.es et la team de recherche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64B529-4624-9F42-C19B-F169DCB5B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975" y="4739141"/>
            <a:ext cx="2955019" cy="1659552"/>
          </a:xfrm>
          <a:prstGeom prst="rect">
            <a:avLst/>
          </a:prstGeom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606C1871-9FA0-E962-D9BF-1BA32312BF3D}"/>
              </a:ext>
            </a:extLst>
          </p:cNvPr>
          <p:cNvSpPr/>
          <p:nvPr/>
        </p:nvSpPr>
        <p:spPr>
          <a:xfrm>
            <a:off x="0" y="6611779"/>
            <a:ext cx="986167" cy="24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A93613-04F5-4C65-A447-B3ABB99B6D05}" type="slidenum">
              <a:rPr lang="fr-FR" sz="1000" b="0" i="0" u="none" strike="noStrike" kern="1200" cap="none" spc="0" baseline="0" smtClean="0">
                <a:solidFill>
                  <a:srgbClr val="000000"/>
                </a:solidFill>
                <a:uFillTx/>
                <a:latin typeface="Calibri" pitchFamily="34"/>
              </a:rPr>
              <a:t>6</a:t>
            </a:fld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/</a:t>
            </a:r>
            <a:r>
              <a:rPr lang="fr-FR" sz="1000" dirty="0">
                <a:solidFill>
                  <a:srgbClr val="000000"/>
                </a:solidFill>
                <a:latin typeface="Calibri" pitchFamily="34"/>
              </a:rPr>
              <a:t>GP-SCV-</a:t>
            </a:r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91420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A4783-86A5-6017-FF33-33E82ED46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3B261F24-ECDC-57DC-3B55-363BA63B982C}"/>
              </a:ext>
            </a:extLst>
          </p:cNvPr>
          <p:cNvSpPr/>
          <p:nvPr/>
        </p:nvSpPr>
        <p:spPr>
          <a:xfrm>
            <a:off x="0" y="6611779"/>
            <a:ext cx="986167" cy="24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A93613-04F5-4C65-A447-B3ABB99B6D05}" type="slidenum">
              <a:rPr lang="fr-FR" sz="1000" b="0" i="0" u="none" strike="noStrike" kern="1200" cap="none" spc="0" baseline="0" smtClean="0">
                <a:solidFill>
                  <a:srgbClr val="000000"/>
                </a:solidFill>
                <a:uFillTx/>
                <a:latin typeface="Calibri" pitchFamily="34"/>
              </a:rPr>
              <a:t>7</a:t>
            </a:fld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/</a:t>
            </a:r>
            <a:r>
              <a:rPr lang="fr-FR" sz="1000" dirty="0">
                <a:solidFill>
                  <a:srgbClr val="000000"/>
                </a:solidFill>
                <a:latin typeface="Calibri" pitchFamily="34"/>
              </a:rPr>
              <a:t>GP-SCV-</a:t>
            </a:r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2025</a:t>
            </a:r>
          </a:p>
        </p:txBody>
      </p:sp>
      <p:pic>
        <p:nvPicPr>
          <p:cNvPr id="6" name="Picture 2" descr="http://lvcv.ch/wp-content/themes/DC_LVCV/img/LVCV_logo.png">
            <a:extLst>
              <a:ext uri="{FF2B5EF4-FFF2-40B4-BE49-F238E27FC236}">
                <a16:creationId xmlns:a16="http://schemas.microsoft.com/office/drawing/2014/main" id="{7A2AFAAC-3288-8D24-10A5-53D981A2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3" y="26693"/>
            <a:ext cx="2621607" cy="62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8694205-45D6-539C-7179-8A936BF73AC1}"/>
              </a:ext>
            </a:extLst>
          </p:cNvPr>
          <p:cNvSpPr txBox="1"/>
          <p:nvPr/>
        </p:nvSpPr>
        <p:spPr>
          <a:xfrm>
            <a:off x="1800227" y="4160273"/>
            <a:ext cx="8582023" cy="1322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sz="2800" b="1" dirty="0"/>
              <a:t>Conseiller d’Etat, Chef du Département de</a:t>
            </a:r>
            <a:br>
              <a:rPr lang="fr-CH" sz="2800" b="1" dirty="0"/>
            </a:br>
            <a:r>
              <a:rPr lang="fr-CH" sz="2800" b="1" dirty="0"/>
              <a:t> l’enseignement et de la formation professionnelle</a:t>
            </a:r>
            <a:endParaRPr lang="fr-CH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2F0252B-D59B-BB94-C3C8-D053054937D8}"/>
              </a:ext>
            </a:extLst>
          </p:cNvPr>
          <p:cNvSpPr txBox="1"/>
          <p:nvPr/>
        </p:nvSpPr>
        <p:spPr>
          <a:xfrm>
            <a:off x="2076449" y="3072884"/>
            <a:ext cx="8039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4800" b="1" dirty="0"/>
              <a:t>Monsieur Frédéric </a:t>
            </a:r>
            <a:r>
              <a:rPr lang="fr-CH" sz="4800" b="1" dirty="0" err="1"/>
              <a:t>Borloz</a:t>
            </a:r>
            <a:endParaRPr lang="fr-CH" sz="48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9ED0D0A-3C51-621C-4A8E-2579A6C40BFE}"/>
              </a:ext>
            </a:extLst>
          </p:cNvPr>
          <p:cNvSpPr txBox="1"/>
          <p:nvPr/>
        </p:nvSpPr>
        <p:spPr>
          <a:xfrm>
            <a:off x="2066924" y="1191918"/>
            <a:ext cx="80390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4800" b="1" dirty="0"/>
              <a:t>MESSAGE </a:t>
            </a:r>
          </a:p>
          <a:p>
            <a:pPr algn="ctr"/>
            <a:r>
              <a:rPr lang="fr-CH" sz="4800" b="1" dirty="0"/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257759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FFDE5-7989-FFD8-8033-AAAC58D44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1941A8A-2697-A717-DBE0-08406E3EE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5" y="341885"/>
            <a:ext cx="12172565" cy="5030215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43C80654-745F-8572-912D-90D267EE2E8D}"/>
              </a:ext>
            </a:extLst>
          </p:cNvPr>
          <p:cNvSpPr/>
          <p:nvPr/>
        </p:nvSpPr>
        <p:spPr>
          <a:xfrm>
            <a:off x="0" y="6611779"/>
            <a:ext cx="986167" cy="24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A93613-04F5-4C65-A447-B3ABB99B6D05}" type="slidenum">
              <a:rPr lang="fr-FR" sz="1000" b="0" i="0" u="none" strike="noStrike" kern="1200" cap="none" spc="0" baseline="0" smtClean="0">
                <a:solidFill>
                  <a:srgbClr val="000000"/>
                </a:solidFill>
                <a:uFillTx/>
                <a:latin typeface="Calibri" pitchFamily="34"/>
              </a:rPr>
              <a:t>8</a:t>
            </a:fld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/</a:t>
            </a:r>
            <a:r>
              <a:rPr lang="fr-FR" sz="1000" dirty="0">
                <a:solidFill>
                  <a:srgbClr val="000000"/>
                </a:solidFill>
                <a:latin typeface="Calibri" pitchFamily="34"/>
              </a:rPr>
              <a:t>GP-SCV-</a:t>
            </a:r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2025</a:t>
            </a:r>
          </a:p>
        </p:txBody>
      </p:sp>
      <p:pic>
        <p:nvPicPr>
          <p:cNvPr id="6" name="Picture 2" descr="http://lvcv.ch/wp-content/themes/DC_LVCV/img/LVCV_logo.png">
            <a:extLst>
              <a:ext uri="{FF2B5EF4-FFF2-40B4-BE49-F238E27FC236}">
                <a16:creationId xmlns:a16="http://schemas.microsoft.com/office/drawing/2014/main" id="{FA4AF091-3EB2-B7A6-C08F-3BBE79611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3" y="26693"/>
            <a:ext cx="2621607" cy="62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F3B3E2-9E60-D0BA-8ADB-3EB924AB15BE}"/>
              </a:ext>
            </a:extLst>
          </p:cNvPr>
          <p:cNvSpPr/>
          <p:nvPr/>
        </p:nvSpPr>
        <p:spPr>
          <a:xfrm>
            <a:off x="2265506" y="5203911"/>
            <a:ext cx="85445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à vous toutes et tous !</a:t>
            </a:r>
            <a:endParaRPr lang="fr-FR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56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F6219-78A2-EA5E-F2B7-855097D26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95DD17B-6BDA-EBED-61C9-B79AB5BFDB61}"/>
              </a:ext>
            </a:extLst>
          </p:cNvPr>
          <p:cNvSpPr/>
          <p:nvPr/>
        </p:nvSpPr>
        <p:spPr>
          <a:xfrm>
            <a:off x="0" y="6611779"/>
            <a:ext cx="986167" cy="24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A93613-04F5-4C65-A447-B3ABB99B6D05}" type="slidenum">
              <a:rPr lang="fr-FR" sz="1000" b="0" i="0" u="none" strike="noStrike" kern="1200" cap="none" spc="0" baseline="0" smtClean="0">
                <a:solidFill>
                  <a:srgbClr val="000000"/>
                </a:solidFill>
                <a:uFillTx/>
                <a:latin typeface="Calibri" pitchFamily="34"/>
              </a:rPr>
              <a:t>9</a:t>
            </a:fld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/</a:t>
            </a:r>
            <a:r>
              <a:rPr lang="fr-FR" sz="1000" dirty="0">
                <a:solidFill>
                  <a:srgbClr val="000000"/>
                </a:solidFill>
                <a:latin typeface="Calibri" pitchFamily="34"/>
              </a:rPr>
              <a:t>GP-SCV-</a:t>
            </a:r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</a:rPr>
              <a:t>2025</a:t>
            </a:r>
          </a:p>
        </p:txBody>
      </p:sp>
      <p:pic>
        <p:nvPicPr>
          <p:cNvPr id="6" name="Picture 2" descr="http://lvcv.ch/wp-content/themes/DC_LVCV/img/LVCV_logo.png">
            <a:extLst>
              <a:ext uri="{FF2B5EF4-FFF2-40B4-BE49-F238E27FC236}">
                <a16:creationId xmlns:a16="http://schemas.microsoft.com/office/drawing/2014/main" id="{9BF3D20B-8FC8-862A-1D34-942B780AB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3" y="26693"/>
            <a:ext cx="2621607" cy="62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EAFC70A-8B88-8254-0DF6-AECE402D1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599" y="1858467"/>
            <a:ext cx="9787308" cy="7920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CH" sz="3600" b="1" dirty="0"/>
              <a:t>Bienvenue au cocktail dînatoire </a:t>
            </a:r>
            <a:br>
              <a:rPr lang="fr-CH" sz="2800" b="1" dirty="0"/>
            </a:br>
            <a:r>
              <a:rPr lang="fr-CH" sz="2800" b="1" dirty="0"/>
              <a:t>et </a:t>
            </a:r>
            <a:br>
              <a:rPr lang="fr-CH" sz="2800" b="1" dirty="0"/>
            </a:br>
            <a:r>
              <a:rPr lang="fr-CH" sz="2800" b="1" dirty="0"/>
              <a:t>rendez-vous    pour les Grand Prix Santé-cardiovasculaire 2026</a:t>
            </a:r>
            <a:endParaRPr lang="fr-CH" sz="2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7A0B2F-64C5-C508-C8FC-04D6C4AC1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99" y="3302434"/>
            <a:ext cx="4762500" cy="31813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BE395A9-11D3-5027-7FCC-7D45DCF46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099" y="3302434"/>
            <a:ext cx="5238623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972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288</Words>
  <Application>Microsoft Office PowerPoint</Application>
  <PresentationFormat>Grand écran</PresentationFormat>
  <Paragraphs>43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ADLaM Display</vt:lpstr>
      <vt:lpstr>Aptos</vt:lpstr>
      <vt:lpstr>Aptos Display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Actuellement, nous ne regardons que la partie immergée de l’iceberg</vt:lpstr>
      <vt:lpstr>Notre project : améliorer la prédiction du risque de développer ces maladies avec la lipidomique </vt:lpstr>
      <vt:lpstr>Merci à vous ! Et aussi  </vt:lpstr>
      <vt:lpstr>Présentation PowerPoint</vt:lpstr>
      <vt:lpstr>Présentation PowerPoint</vt:lpstr>
      <vt:lpstr>Bienvenue au cocktail dînatoire  et  rendez-vous    pour les Grand Prix Santé-cardiovasculaire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EDU-MAP : Education des patients dans la maladie artérielle périphérique</dc:title>
  <dc:creator>Sanjiv Keller</dc:creator>
  <cp:lastModifiedBy>Darioli Roger</cp:lastModifiedBy>
  <cp:revision>60</cp:revision>
  <dcterms:created xsi:type="dcterms:W3CDTF">2025-09-28T14:27:52Z</dcterms:created>
  <dcterms:modified xsi:type="dcterms:W3CDTF">2025-11-12T20:02:25Z</dcterms:modified>
</cp:coreProperties>
</file>