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1901" r:id="rId2"/>
    <p:sldId id="1998" r:id="rId3"/>
    <p:sldId id="1999" r:id="rId4"/>
    <p:sldId id="2001" r:id="rId5"/>
    <p:sldId id="2002" r:id="rId6"/>
    <p:sldId id="2003"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2A"/>
    <a:srgbClr val="0A0C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CC76E-2EE3-4B57-808D-7EDDEDCEB294}" type="datetimeFigureOut">
              <a:rPr lang="fr-CH" smtClean="0"/>
              <a:t>23.09.2025</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DB178-0C36-425D-82D9-2F5C13579102}" type="slidenum">
              <a:rPr lang="fr-CH" smtClean="0"/>
              <a:t>‹N°›</a:t>
            </a:fld>
            <a:endParaRPr lang="fr-CH"/>
          </a:p>
        </p:txBody>
      </p:sp>
    </p:spTree>
    <p:extLst>
      <p:ext uri="{BB962C8B-B14F-4D97-AF65-F5344CB8AC3E}">
        <p14:creationId xmlns:p14="http://schemas.microsoft.com/office/powerpoint/2010/main" val="61279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CH" sz="1200" dirty="0"/>
              <a:t>Le type de complication infectieuse dépend théoriquement de la cellule immunitaire ou de la cytokine inhibée. Malgré cela, l’interférence immunitaire ciblée des agents biologiques entraîne souvent une augmentation du risque d’infections causées par tous types de micro-organismes : virus, bactéries, champignons et parasites. Les inhibiteurs du facteur de nécrose tumorale alpha (TNF-α) réduisent la fonction phagocytaire et augmentent le risque d'infections granulomateuses. Cependant, ils augmentent également le risque de maladies virales et parasitaires invasives (23, 24). Les agents déplétant les lymphocytes B augmentent non seulement le taux d'infections bactériennes invasives mais entraînent également la réactivation d’infections virales chroniques (25, 26). L'inhibition des lymphocytes T aggrave le risque de maladies virales, bien que des complications bactériennes et fongiques surviennent également (6</a:t>
            </a:r>
            <a:r>
              <a:rPr lang="fr-CH" sz="1200" b="1" dirty="0"/>
              <a:t>). En fin de compte, la réponse immunitaire à chaque infection repose sur la somme de ses parties : une interaction cohérente entre la réponse immunitaire innée et adaptative (27). L'inhibition d'une partie affaiblit l'ensemble. En conséquence, les complications infectieuses observées diffèrent souvent considérablement de ce que l’on pourrait prédire en fonction du mécanisme d’action (c’est pourquoi la compilation des données dans cet article peut être potentiellement utile). </a:t>
            </a:r>
            <a:r>
              <a:rPr lang="fr-CH" sz="1200" dirty="0"/>
              <a:t>L’immunosuppression combinée entraîne un risque plus élevé de complications infectieuses (28-30).</a:t>
            </a:r>
            <a:endParaRPr lang="en-US" sz="1200" dirty="0"/>
          </a:p>
          <a:p>
            <a:pPr marL="0" indent="0">
              <a:buFont typeface="+mj-lt"/>
              <a:buNone/>
            </a:pPr>
            <a:endParaRPr lang="fr-CH" sz="1200" b="0" i="0" u="none" strike="noStrike" baseline="0" dirty="0">
              <a:latin typeface="AdvTTbc475f09"/>
            </a:endParaRPr>
          </a:p>
          <a:p>
            <a:pPr marL="0" indent="0">
              <a:buFont typeface="+mj-lt"/>
              <a:buNone/>
            </a:pPr>
            <a:r>
              <a:rPr lang="fr-CH" sz="1200" b="0" i="0" u="none" strike="noStrike" baseline="0" dirty="0">
                <a:latin typeface="AdvTTbc475f09"/>
              </a:rPr>
              <a:t>Étant donné que </a:t>
            </a:r>
            <a:r>
              <a:rPr lang="fr-CH" sz="1200" b="1" i="0" u="sng" strike="noStrike" baseline="0" dirty="0">
                <a:latin typeface="AdvTTbc475f09"/>
              </a:rPr>
              <a:t>c</a:t>
            </a:r>
            <a:r>
              <a:rPr lang="fr-CH" sz="1200" b="1" u="sng" dirty="0"/>
              <a:t>haque compartiment fonctionnel du système immunitaire joue un rôle spécialisé dans la défense de l'hôte, les infections par certains micro-organismes sont typiquement associées à des types spécifiques d'immunodéficience</a:t>
            </a:r>
            <a:r>
              <a:rPr lang="fr-CH" sz="1200" dirty="0"/>
              <a:t>.</a:t>
            </a:r>
          </a:p>
          <a:p>
            <a:pPr marL="0" indent="0">
              <a:buFont typeface="+mj-lt"/>
              <a:buNone/>
            </a:pPr>
            <a:r>
              <a:rPr lang="fr-CH" sz="1200" b="1" dirty="0"/>
              <a:t>Ces déficiences sont le plus facilement illustrées par les maladies d'immunodéficience primaire, où une mutation d'un seul gène entraîne une altération spécifique de la fonction immunitaire </a:t>
            </a:r>
          </a:p>
          <a:p>
            <a:pPr marL="0" indent="0">
              <a:buFont typeface="+mj-lt"/>
              <a:buNone/>
            </a:pPr>
            <a:r>
              <a:rPr lang="fr-CH" sz="1200" dirty="0"/>
              <a:t>Cependant, ces distinctions peuvent parfois être floues, car la défense de l'hôte contre un micro-organisme donné repose sur l'intégration réussie de tous les composants du système immunitaire.</a:t>
            </a:r>
          </a:p>
          <a:p>
            <a:pPr marL="0" marR="0" lvl="0" indent="0" algn="l" defTabSz="914400" rtl="0" eaLnBrk="1" fontAlgn="auto" latinLnBrk="0" hangingPunct="1">
              <a:lnSpc>
                <a:spcPct val="100000"/>
              </a:lnSpc>
              <a:spcBef>
                <a:spcPts val="0"/>
              </a:spcBef>
              <a:spcAft>
                <a:spcPts val="0"/>
              </a:spcAft>
              <a:buClrTx/>
              <a:buSzTx/>
              <a:buFontTx/>
              <a:buNone/>
              <a:tabLst/>
              <a:defRPr/>
            </a:pPr>
            <a:r>
              <a:rPr lang="fr-CH" b="1" dirty="0"/>
              <a:t>En fin de compte, la réponse immunitaire à chaque infection repose sur la somme de ses parties : une interaction cohérente entre la réponse immunitaire innée et adaptative (27). L'inhibition d'une partie affaiblit l'ensemble. En conséquence, les complications infectieuses observées diffèrent souvent considérablement de ce que l’on pourrait prédire en fonction du mécanisme d’action (c’est pourquoi la compilation des données dans cet article peut être potentiellement utile). </a:t>
            </a:r>
          </a:p>
          <a:p>
            <a:pPr algn="l"/>
            <a:endParaRPr lang="fr-CH"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1045E1-2AB1-4B29-BE22-B553AC2BBEC2}"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615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93B21-E94E-8E1F-C880-7E35D08384E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B2326BA-21D7-E44E-D9EF-A031CC27F6F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902E089-134D-0D62-1761-2A5249ECF586}"/>
              </a:ext>
            </a:extLst>
          </p:cNvPr>
          <p:cNvSpPr>
            <a:spLocks noGrp="1"/>
          </p:cNvSpPr>
          <p:nvPr>
            <p:ph type="body" idx="1"/>
          </p:nvPr>
        </p:nvSpPr>
        <p:spPr/>
        <p:txBody>
          <a:bodyPr/>
          <a:lstStyle/>
          <a:p>
            <a:r>
              <a:rPr lang="fr-CH" sz="1200" dirty="0"/>
              <a:t>Faces à ces défis: système de stratification de risque</a:t>
            </a:r>
          </a:p>
          <a:p>
            <a:endParaRPr lang="fr-CH" sz="1200" dirty="0"/>
          </a:p>
          <a:p>
            <a:endParaRPr lang="fr-CH" dirty="0"/>
          </a:p>
        </p:txBody>
      </p:sp>
      <p:sp>
        <p:nvSpPr>
          <p:cNvPr id="4" name="Espace réservé du numéro de diapositive 3">
            <a:extLst>
              <a:ext uri="{FF2B5EF4-FFF2-40B4-BE49-F238E27FC236}">
                <a16:creationId xmlns:a16="http://schemas.microsoft.com/office/drawing/2014/main" id="{1473E3B5-F589-F3BB-69F9-D39A845133E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1D40C5-40E8-4C27-87E0-63B7A27CD51C}"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077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71F5F-75FA-A267-D5F1-7CF2C37C465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B120360-B00A-9BFF-BDA4-28A370565AC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AD60A18-0BB5-809F-92A1-7B79AE009031}"/>
              </a:ext>
            </a:extLst>
          </p:cNvPr>
          <p:cNvSpPr>
            <a:spLocks noGrp="1"/>
          </p:cNvSpPr>
          <p:nvPr>
            <p:ph type="body" idx="1"/>
          </p:nvPr>
        </p:nvSpPr>
        <p:spPr/>
        <p:txBody>
          <a:bodyPr/>
          <a:lstStyle/>
          <a:p>
            <a:r>
              <a:rPr lang="fr-CH" sz="1200" dirty="0"/>
              <a:t>Faces à ces défis: système de stratification de risque</a:t>
            </a:r>
          </a:p>
          <a:p>
            <a:endParaRPr lang="fr-CH" sz="1200" dirty="0"/>
          </a:p>
          <a:p>
            <a:endParaRPr lang="fr-CH" dirty="0"/>
          </a:p>
        </p:txBody>
      </p:sp>
      <p:sp>
        <p:nvSpPr>
          <p:cNvPr id="4" name="Espace réservé du numéro de diapositive 3">
            <a:extLst>
              <a:ext uri="{FF2B5EF4-FFF2-40B4-BE49-F238E27FC236}">
                <a16:creationId xmlns:a16="http://schemas.microsoft.com/office/drawing/2014/main" id="{21C4B050-CA96-CDF2-6C32-2DC6C1EF827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1D40C5-40E8-4C27-87E0-63B7A27CD51C}"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228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4E073-F709-34EE-BA8A-31A84252384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F84CB1C-24F4-EE3D-1FF1-4D959051E01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471B146-DC0B-F60B-C048-8C286AB80E58}"/>
              </a:ext>
            </a:extLst>
          </p:cNvPr>
          <p:cNvSpPr>
            <a:spLocks noGrp="1"/>
          </p:cNvSpPr>
          <p:nvPr>
            <p:ph type="body" idx="1"/>
          </p:nvPr>
        </p:nvSpPr>
        <p:spPr/>
        <p:txBody>
          <a:bodyPr/>
          <a:lstStyle/>
          <a:p>
            <a:r>
              <a:rPr lang="fr-CH" sz="1200" dirty="0"/>
              <a:t>Faces à ces défis: système de stratification de risque</a:t>
            </a:r>
          </a:p>
          <a:p>
            <a:endParaRPr lang="fr-CH" sz="1200" dirty="0"/>
          </a:p>
          <a:p>
            <a:endParaRPr lang="fr-CH" dirty="0"/>
          </a:p>
        </p:txBody>
      </p:sp>
      <p:sp>
        <p:nvSpPr>
          <p:cNvPr id="4" name="Espace réservé du numéro de diapositive 3">
            <a:extLst>
              <a:ext uri="{FF2B5EF4-FFF2-40B4-BE49-F238E27FC236}">
                <a16:creationId xmlns:a16="http://schemas.microsoft.com/office/drawing/2014/main" id="{74240033-65FC-4A95-EF16-731564E329A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1D40C5-40E8-4C27-87E0-63B7A27CD51C}"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204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FE9D7-DF4A-FD1C-F5D2-5437943BBC4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9C1595B-93C6-93D1-C1F9-D83ED30F234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FEF2465-743D-F13E-35C0-C7103F867834}"/>
              </a:ext>
            </a:extLst>
          </p:cNvPr>
          <p:cNvSpPr>
            <a:spLocks noGrp="1"/>
          </p:cNvSpPr>
          <p:nvPr>
            <p:ph type="body" idx="1"/>
          </p:nvPr>
        </p:nvSpPr>
        <p:spPr/>
        <p:txBody>
          <a:bodyPr/>
          <a:lstStyle/>
          <a:p>
            <a:r>
              <a:rPr lang="fr-CH" sz="1200" dirty="0"/>
              <a:t>Faces à ces défis: système de stratification de risque</a:t>
            </a:r>
          </a:p>
          <a:p>
            <a:endParaRPr lang="fr-CH" sz="1200" dirty="0"/>
          </a:p>
          <a:p>
            <a:endParaRPr lang="fr-CH" dirty="0"/>
          </a:p>
        </p:txBody>
      </p:sp>
      <p:sp>
        <p:nvSpPr>
          <p:cNvPr id="4" name="Espace réservé du numéro de diapositive 3">
            <a:extLst>
              <a:ext uri="{FF2B5EF4-FFF2-40B4-BE49-F238E27FC236}">
                <a16:creationId xmlns:a16="http://schemas.microsoft.com/office/drawing/2014/main" id="{F0D8988F-B5BC-A06C-EE08-4BA5131178F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1D40C5-40E8-4C27-87E0-63B7A27CD51C}"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76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23719-9495-49D0-E41B-7C0D315687E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F9AC43A-783E-9B7D-F1BD-9F56ACC051A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7193ED2-78CF-5171-9326-D3E925681E37}"/>
              </a:ext>
            </a:extLst>
          </p:cNvPr>
          <p:cNvSpPr>
            <a:spLocks noGrp="1"/>
          </p:cNvSpPr>
          <p:nvPr>
            <p:ph type="body" idx="1"/>
          </p:nvPr>
        </p:nvSpPr>
        <p:spPr/>
        <p:txBody>
          <a:bodyPr/>
          <a:lstStyle/>
          <a:p>
            <a:r>
              <a:rPr lang="fr-CH" sz="1200" dirty="0"/>
              <a:t>Faces à ces défis: système de stratification de risque</a:t>
            </a:r>
          </a:p>
          <a:p>
            <a:endParaRPr lang="fr-CH" sz="1200" dirty="0"/>
          </a:p>
          <a:p>
            <a:endParaRPr lang="fr-CH" dirty="0"/>
          </a:p>
        </p:txBody>
      </p:sp>
      <p:sp>
        <p:nvSpPr>
          <p:cNvPr id="4" name="Espace réservé du numéro de diapositive 3">
            <a:extLst>
              <a:ext uri="{FF2B5EF4-FFF2-40B4-BE49-F238E27FC236}">
                <a16:creationId xmlns:a16="http://schemas.microsoft.com/office/drawing/2014/main" id="{8B6638F9-288B-48F2-D135-53B480B2A86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1D40C5-40E8-4C27-87E0-63B7A27CD51C}"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091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91868" y="1602207"/>
            <a:ext cx="4724400" cy="641460"/>
          </a:xfrm>
        </p:spPr>
        <p:txBody>
          <a:bodyPr anchor="ctr" anchorCtr="0">
            <a:noAutofit/>
          </a:bodyPr>
          <a:lstStyle>
            <a:lvl1pPr algn="l">
              <a:defRPr sz="1867" cap="none">
                <a:solidFill>
                  <a:srgbClr val="000000"/>
                </a:solidFill>
              </a:defRPr>
            </a:lvl1pPr>
          </a:lstStyle>
          <a:p>
            <a:r>
              <a:rPr lang="fr-CH" dirty="0"/>
              <a:t>Cliquez pour modifier  </a:t>
            </a:r>
            <a:br>
              <a:rPr lang="fr-CH" dirty="0"/>
            </a:br>
            <a:r>
              <a:rPr lang="fr-CH" dirty="0"/>
              <a:t>le sous-titre</a:t>
            </a:r>
            <a:endParaRPr lang="fr-FR" dirty="0"/>
          </a:p>
        </p:txBody>
      </p:sp>
      <p:sp>
        <p:nvSpPr>
          <p:cNvPr id="3" name="Sous-titre 2"/>
          <p:cNvSpPr>
            <a:spLocks noGrp="1"/>
          </p:cNvSpPr>
          <p:nvPr>
            <p:ph type="subTitle" idx="1" hasCustomPrompt="1"/>
          </p:nvPr>
        </p:nvSpPr>
        <p:spPr>
          <a:xfrm>
            <a:off x="6891868" y="2243668"/>
            <a:ext cx="4724400" cy="3395133"/>
          </a:xfrm>
        </p:spPr>
        <p:txBody>
          <a:bodyPr>
            <a:noAutofit/>
          </a:bodyPr>
          <a:lstStyle>
            <a:lvl1pPr marL="0" indent="0" algn="l">
              <a:buNone/>
              <a:defRPr sz="4800" baseline="0">
                <a:solidFill>
                  <a:srgbClr val="00000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CH" dirty="0"/>
              <a:t>Cliquez pour modifier le titre</a:t>
            </a:r>
            <a:endParaRPr lang="fr-FR" dirty="0"/>
          </a:p>
        </p:txBody>
      </p:sp>
      <p:sp>
        <p:nvSpPr>
          <p:cNvPr id="4" name="Espace réservé de la date 3"/>
          <p:cNvSpPr>
            <a:spLocks noGrp="1"/>
          </p:cNvSpPr>
          <p:nvPr>
            <p:ph type="dt" sz="half" idx="10"/>
          </p:nvPr>
        </p:nvSpPr>
        <p:spPr/>
        <p:txBody>
          <a:bodyPr/>
          <a:lstStyle/>
          <a:p>
            <a:fld id="{6320174F-A2CF-4224-A44C-85E47BE61148}" type="datetime1">
              <a:rPr lang="fr-FR" smtClean="0"/>
              <a:t>23/09/2025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0AAFFC-FDD8-464F-9D6B-F4A014C847EF}" type="slidenum">
              <a:rPr lang="fr-FR" smtClean="0"/>
              <a:t>‹N°›</a:t>
            </a:fld>
            <a:endParaRPr lang="fr-FR"/>
          </a:p>
        </p:txBody>
      </p:sp>
    </p:spTree>
    <p:extLst>
      <p:ext uri="{BB962C8B-B14F-4D97-AF65-F5344CB8AC3E}">
        <p14:creationId xmlns:p14="http://schemas.microsoft.com/office/powerpoint/2010/main" val="41060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1EBB3AA-1C47-40B8-BEEE-D9EBFEA7BB3D}" type="datetime1">
              <a:rPr lang="fr-FR" smtClean="0"/>
              <a:t>23/09/2025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0AAFFC-FDD8-464F-9D6B-F4A014C847EF}" type="slidenum">
              <a:rPr lang="fr-FR" smtClean="0"/>
              <a:t>‹N°›</a:t>
            </a:fld>
            <a:endParaRPr lang="fr-FR"/>
          </a:p>
        </p:txBody>
      </p:sp>
    </p:spTree>
    <p:extLst>
      <p:ext uri="{BB962C8B-B14F-4D97-AF65-F5344CB8AC3E}">
        <p14:creationId xmlns:p14="http://schemas.microsoft.com/office/powerpoint/2010/main" val="966366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9AF5380-62C6-45CD-9C7F-EFA94E8F569E}" type="datetime1">
              <a:rPr lang="fr-FR" smtClean="0"/>
              <a:t>23/09/2025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0AAFFC-FDD8-464F-9D6B-F4A014C847EF}" type="slidenum">
              <a:rPr lang="fr-FR" smtClean="0"/>
              <a:t>‹N°›</a:t>
            </a:fld>
            <a:endParaRPr lang="fr-FR"/>
          </a:p>
        </p:txBody>
      </p:sp>
    </p:spTree>
    <p:extLst>
      <p:ext uri="{BB962C8B-B14F-4D97-AF65-F5344CB8AC3E}">
        <p14:creationId xmlns:p14="http://schemas.microsoft.com/office/powerpoint/2010/main" val="3402544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48C5957A-4697-4299-A6B9-5F2295967C0C}" type="datetime1">
              <a:rPr lang="fr-FR" smtClean="0"/>
              <a:t>23/09/2025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0AAFFC-FDD8-464F-9D6B-F4A014C847EF}" type="slidenum">
              <a:rPr lang="fr-FR" smtClean="0"/>
              <a:t>‹N°›</a:t>
            </a:fld>
            <a:endParaRPr lang="fr-FR"/>
          </a:p>
        </p:txBody>
      </p:sp>
    </p:spTree>
    <p:extLst>
      <p:ext uri="{BB962C8B-B14F-4D97-AF65-F5344CB8AC3E}">
        <p14:creationId xmlns:p14="http://schemas.microsoft.com/office/powerpoint/2010/main" val="2221555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2"/>
            <a:ext cx="10363200" cy="1722965"/>
          </a:xfrm>
        </p:spPr>
        <p:txBody>
          <a:bodyPr anchor="t"/>
          <a:lstStyle>
            <a:lvl1pPr algn="l">
              <a:defRPr sz="5333" b="1" cap="all"/>
            </a:lvl1pPr>
          </a:lstStyle>
          <a:p>
            <a:r>
              <a:rPr lang="fr-FR"/>
              <a:t>Modifiez le style du titre</a:t>
            </a:r>
            <a:endParaRPr lang="fr-FR" dirty="0"/>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CBA40103-7C1A-4989-9B6D-6EFFB13B9CFC}" type="datetime1">
              <a:rPr lang="fr-FR" smtClean="0"/>
              <a:t>23/09/2025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0AAFFC-FDD8-464F-9D6B-F4A014C847EF}" type="slidenum">
              <a:rPr lang="fr-FR" smtClean="0"/>
              <a:t>‹N°›</a:t>
            </a:fld>
            <a:endParaRPr lang="fr-FR"/>
          </a:p>
        </p:txBody>
      </p:sp>
    </p:spTree>
    <p:extLst>
      <p:ext uri="{BB962C8B-B14F-4D97-AF65-F5344CB8AC3E}">
        <p14:creationId xmlns:p14="http://schemas.microsoft.com/office/powerpoint/2010/main" val="153827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250DD68-2739-416C-B2AB-F8A9EC24E183}" type="datetime1">
              <a:rPr lang="fr-FR" smtClean="0"/>
              <a:t>23/09/2025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C0AAFFC-FDD8-464F-9D6B-F4A014C847EF}" type="slidenum">
              <a:rPr lang="fr-FR" smtClean="0"/>
              <a:t>‹N°›</a:t>
            </a:fld>
            <a:endParaRPr lang="fr-FR"/>
          </a:p>
        </p:txBody>
      </p:sp>
    </p:spTree>
    <p:extLst>
      <p:ext uri="{BB962C8B-B14F-4D97-AF65-F5344CB8AC3E}">
        <p14:creationId xmlns:p14="http://schemas.microsoft.com/office/powerpoint/2010/main" val="1237226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1115506-945F-46E9-822F-8A686874D956}" type="datetime1">
              <a:rPr lang="fr-FR" smtClean="0"/>
              <a:t>23/09/2025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C0AAFFC-FDD8-464F-9D6B-F4A014C847EF}" type="slidenum">
              <a:rPr lang="fr-FR" smtClean="0"/>
              <a:t>‹N°›</a:t>
            </a:fld>
            <a:endParaRPr lang="fr-FR"/>
          </a:p>
        </p:txBody>
      </p:sp>
    </p:spTree>
    <p:extLst>
      <p:ext uri="{BB962C8B-B14F-4D97-AF65-F5344CB8AC3E}">
        <p14:creationId xmlns:p14="http://schemas.microsoft.com/office/powerpoint/2010/main" val="1333697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46BDE0C-A6E8-4A45-AD67-D7A7D136C189}" type="datetime1">
              <a:rPr lang="fr-FR" smtClean="0"/>
              <a:t>23/09/2025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C0AAFFC-FDD8-464F-9D6B-F4A014C847EF}" type="slidenum">
              <a:rPr lang="fr-FR" smtClean="0"/>
              <a:t>‹N°›</a:t>
            </a:fld>
            <a:endParaRPr lang="fr-FR"/>
          </a:p>
        </p:txBody>
      </p:sp>
    </p:spTree>
    <p:extLst>
      <p:ext uri="{BB962C8B-B14F-4D97-AF65-F5344CB8AC3E}">
        <p14:creationId xmlns:p14="http://schemas.microsoft.com/office/powerpoint/2010/main" val="3317937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BB47148-3D45-45F2-9CA1-E904A2F358EB}" type="datetime1">
              <a:rPr lang="fr-FR" smtClean="0"/>
              <a:t>23/09/2025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C0AAFFC-FDD8-464F-9D6B-F4A014C847EF}" type="slidenum">
              <a:rPr lang="fr-FR" smtClean="0"/>
              <a:t>‹N°›</a:t>
            </a:fld>
            <a:endParaRPr lang="fr-FR"/>
          </a:p>
        </p:txBody>
      </p:sp>
    </p:spTree>
    <p:extLst>
      <p:ext uri="{BB962C8B-B14F-4D97-AF65-F5344CB8AC3E}">
        <p14:creationId xmlns:p14="http://schemas.microsoft.com/office/powerpoint/2010/main" val="145508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49"/>
            <a:ext cx="4011084" cy="1162051"/>
          </a:xfrm>
        </p:spPr>
        <p:txBody>
          <a:bodyPr anchor="b"/>
          <a:lstStyle>
            <a:lvl1pPr algn="l">
              <a:defRPr sz="2667" b="1"/>
            </a:lvl1pPr>
          </a:lstStyle>
          <a:p>
            <a:r>
              <a:rPr lang="fr-FR"/>
              <a:t>Modifiez le style du titre</a:t>
            </a:r>
            <a:endParaRPr lang="fr-FR" dirty="0"/>
          </a:p>
        </p:txBody>
      </p:sp>
      <p:sp>
        <p:nvSpPr>
          <p:cNvPr id="3" name="Espace réservé du contenu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AE172A1-3EAF-41AE-8E7B-6A9F3C45E308}" type="datetime1">
              <a:rPr lang="fr-FR" smtClean="0"/>
              <a:t>23/09/2025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C0AAFFC-FDD8-464F-9D6B-F4A014C847EF}" type="slidenum">
              <a:rPr lang="fr-FR" smtClean="0"/>
              <a:t>‹N°›</a:t>
            </a:fld>
            <a:endParaRPr lang="fr-FR"/>
          </a:p>
        </p:txBody>
      </p:sp>
    </p:spTree>
    <p:extLst>
      <p:ext uri="{BB962C8B-B14F-4D97-AF65-F5344CB8AC3E}">
        <p14:creationId xmlns:p14="http://schemas.microsoft.com/office/powerpoint/2010/main" val="388780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9"/>
          </a:xfrm>
        </p:spPr>
        <p:txBody>
          <a:bodyPr anchor="b"/>
          <a:lstStyle>
            <a:lvl1pPr algn="l">
              <a:defRPr sz="2667"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fr-FR"/>
              <a:t>Cliquez sur l'icône pour ajouter une image</a:t>
            </a:r>
          </a:p>
        </p:txBody>
      </p:sp>
      <p:sp>
        <p:nvSpPr>
          <p:cNvPr id="4" name="Espace réservé du texte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51E9E6A-4BEA-48B7-BBD6-75FF65C1545B}" type="datetime1">
              <a:rPr lang="fr-FR" smtClean="0"/>
              <a:t>23/09/2025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C0AAFFC-FDD8-464F-9D6B-F4A014C847EF}" type="slidenum">
              <a:rPr lang="fr-FR" smtClean="0"/>
              <a:t>‹N°›</a:t>
            </a:fld>
            <a:endParaRPr lang="fr-FR"/>
          </a:p>
        </p:txBody>
      </p:sp>
    </p:spTree>
    <p:extLst>
      <p:ext uri="{BB962C8B-B14F-4D97-AF65-F5344CB8AC3E}">
        <p14:creationId xmlns:p14="http://schemas.microsoft.com/office/powerpoint/2010/main" val="391548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5401"/>
            <a:ext cx="10972800" cy="863303"/>
          </a:xfrm>
          <a:prstGeom prst="rect">
            <a:avLst/>
          </a:prstGeom>
        </p:spPr>
        <p:txBody>
          <a:bodyPr vert="horz" lIns="91440" tIns="45720" rIns="91440" bIns="45720" rtlCol="0" anchor="ctr">
            <a:noAutofit/>
          </a:bodyPr>
          <a:lstStyle/>
          <a:p>
            <a:r>
              <a:rPr lang="fr-CH" dirty="0"/>
              <a:t>Cliquez et modifiez le titre</a:t>
            </a:r>
            <a:endParaRPr lang="fr-FR" dirty="0"/>
          </a:p>
        </p:txBody>
      </p:sp>
      <p:sp>
        <p:nvSpPr>
          <p:cNvPr id="3" name="Espace réservé du texte 2"/>
          <p:cNvSpPr>
            <a:spLocks noGrp="1"/>
          </p:cNvSpPr>
          <p:nvPr>
            <p:ph type="body" idx="1"/>
          </p:nvPr>
        </p:nvSpPr>
        <p:spPr>
          <a:xfrm>
            <a:off x="609600" y="940780"/>
            <a:ext cx="10972800" cy="5185385"/>
          </a:xfrm>
          <a:prstGeom prst="rect">
            <a:avLst/>
          </a:prstGeom>
        </p:spPr>
        <p:txBody>
          <a:bodyPr vert="horz" lIns="91440" tIns="45720" rIns="91440" bIns="45720" rtlCol="0">
            <a:normAutofit/>
          </a:body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4" name="Espace réservé de la date 3"/>
          <p:cNvSpPr>
            <a:spLocks noGrp="1"/>
          </p:cNvSpPr>
          <p:nvPr>
            <p:ph type="dt" sz="half" idx="2"/>
          </p:nvPr>
        </p:nvSpPr>
        <p:spPr>
          <a:xfrm>
            <a:off x="609600" y="6441567"/>
            <a:ext cx="1780933" cy="279909"/>
          </a:xfrm>
          <a:prstGeom prst="rect">
            <a:avLst/>
          </a:prstGeom>
        </p:spPr>
        <p:txBody>
          <a:bodyPr vert="horz" lIns="91440" tIns="45720" rIns="91440" bIns="45720" rtlCol="0" anchor="ctr"/>
          <a:lstStyle>
            <a:lvl1pPr algn="l">
              <a:defRPr sz="1067">
                <a:solidFill>
                  <a:schemeClr val="tx1">
                    <a:lumMod val="50000"/>
                    <a:lumOff val="50000"/>
                  </a:schemeClr>
                </a:solidFill>
                <a:latin typeface="+mn-lt"/>
                <a:cs typeface="Arial"/>
              </a:defRPr>
            </a:lvl1pPr>
          </a:lstStyle>
          <a:p>
            <a:fld id="{9D1EF69F-69C9-4AA9-B450-241AEBF3E750}" type="datetime1">
              <a:rPr lang="fr-FR" smtClean="0"/>
              <a:t>23/09/2025</a:t>
            </a:fld>
            <a:endParaRPr lang="fr-FR" dirty="0"/>
          </a:p>
        </p:txBody>
      </p:sp>
      <p:sp>
        <p:nvSpPr>
          <p:cNvPr id="5" name="Espace réservé du pied de page 4"/>
          <p:cNvSpPr>
            <a:spLocks noGrp="1"/>
          </p:cNvSpPr>
          <p:nvPr>
            <p:ph type="ftr" sz="quarter" idx="3"/>
          </p:nvPr>
        </p:nvSpPr>
        <p:spPr>
          <a:xfrm>
            <a:off x="3076706" y="6441567"/>
            <a:ext cx="4949695" cy="279909"/>
          </a:xfrm>
          <a:prstGeom prst="rect">
            <a:avLst/>
          </a:prstGeom>
        </p:spPr>
        <p:txBody>
          <a:bodyPr vert="horz" lIns="91440" tIns="45720" rIns="91440" bIns="45720" rtlCol="0" anchor="ctr"/>
          <a:lstStyle>
            <a:lvl1pPr algn="ctr">
              <a:defRPr sz="933">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350" y="6441567"/>
            <a:ext cx="2169188" cy="279909"/>
          </a:xfrm>
          <a:prstGeom prst="rect">
            <a:avLst/>
          </a:prstGeom>
        </p:spPr>
        <p:txBody>
          <a:bodyPr vert="horz" lIns="91440" tIns="45720" rIns="91440" bIns="45720" rtlCol="0" anchor="ctr"/>
          <a:lstStyle>
            <a:lvl1pPr algn="r">
              <a:defRPr sz="933">
                <a:solidFill>
                  <a:schemeClr val="tx1">
                    <a:tint val="75000"/>
                  </a:schemeClr>
                </a:solidFill>
              </a:defRPr>
            </a:lvl1pPr>
          </a:lstStyle>
          <a:p>
            <a:fld id="{FC0AAFFC-FDD8-464F-9D6B-F4A014C847EF}" type="slidenum">
              <a:rPr lang="fr-FR" smtClean="0"/>
              <a:pPr/>
              <a:t>‹N°›</a:t>
            </a:fld>
            <a:endParaRPr lang="fr-FR" dirty="0"/>
          </a:p>
        </p:txBody>
      </p:sp>
    </p:spTree>
    <p:extLst>
      <p:ext uri="{BB962C8B-B14F-4D97-AF65-F5344CB8AC3E}">
        <p14:creationId xmlns:p14="http://schemas.microsoft.com/office/powerpoint/2010/main" val="3491695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609585" rtl="0" eaLnBrk="1" latinLnBrk="0" hangingPunct="1">
        <a:spcBef>
          <a:spcPct val="0"/>
        </a:spcBef>
        <a:buNone/>
        <a:defRPr sz="5333" kern="1200">
          <a:solidFill>
            <a:schemeClr val="tx1"/>
          </a:solidFill>
          <a:latin typeface="Arial"/>
          <a:ea typeface="+mj-ea"/>
          <a:cs typeface="Arial"/>
        </a:defRPr>
      </a:lvl1pPr>
    </p:titleStyle>
    <p:bodyStyle>
      <a:lvl1pPr marL="0" indent="0" algn="l" defTabSz="609585" rtl="0" eaLnBrk="1" latinLnBrk="0" hangingPunct="1">
        <a:spcBef>
          <a:spcPct val="20000"/>
        </a:spcBef>
        <a:buFont typeface="Arial"/>
        <a:buNone/>
        <a:defRPr sz="4267" kern="1200">
          <a:solidFill>
            <a:schemeClr val="tx1"/>
          </a:solidFill>
          <a:latin typeface="Arial"/>
          <a:ea typeface="+mn-ea"/>
          <a:cs typeface="Arial"/>
        </a:defRPr>
      </a:lvl1pPr>
      <a:lvl2pPr marL="609585" indent="0" algn="l" defTabSz="609585" rtl="0" eaLnBrk="1" latinLnBrk="0" hangingPunct="1">
        <a:spcBef>
          <a:spcPct val="20000"/>
        </a:spcBef>
        <a:buFont typeface="Arial"/>
        <a:buNone/>
        <a:defRPr sz="3733" kern="1200">
          <a:solidFill>
            <a:schemeClr val="tx1"/>
          </a:solidFill>
          <a:latin typeface="Arial"/>
          <a:ea typeface="+mn-ea"/>
          <a:cs typeface="Arial"/>
        </a:defRPr>
      </a:lvl2pPr>
      <a:lvl3pPr marL="1219170" indent="0" algn="l" defTabSz="609585" rtl="0" eaLnBrk="1" latinLnBrk="0" hangingPunct="1">
        <a:spcBef>
          <a:spcPct val="20000"/>
        </a:spcBef>
        <a:buFont typeface="Arial"/>
        <a:buNone/>
        <a:defRPr sz="3200" kern="1200">
          <a:solidFill>
            <a:schemeClr val="tx1"/>
          </a:solidFill>
          <a:latin typeface="Arial"/>
          <a:ea typeface="+mn-ea"/>
          <a:cs typeface="Arial"/>
        </a:defRPr>
      </a:lvl3pPr>
      <a:lvl4pPr marL="1828754" indent="0" algn="l" defTabSz="609585" rtl="0" eaLnBrk="1" latinLnBrk="0" hangingPunct="1">
        <a:spcBef>
          <a:spcPct val="20000"/>
        </a:spcBef>
        <a:buFont typeface="Arial"/>
        <a:buNone/>
        <a:defRPr sz="2667" kern="1200">
          <a:solidFill>
            <a:schemeClr val="tx1"/>
          </a:solidFill>
          <a:latin typeface="Arial"/>
          <a:ea typeface="+mn-ea"/>
          <a:cs typeface="Arial"/>
        </a:defRPr>
      </a:lvl4pPr>
      <a:lvl5pPr marL="2438339" indent="0" algn="l" defTabSz="609585" rtl="0" eaLnBrk="1" latinLnBrk="0" hangingPunct="1">
        <a:spcBef>
          <a:spcPct val="20000"/>
        </a:spcBef>
        <a:buFont typeface="Arial"/>
        <a:buNone/>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jean.regina@chuv.ch"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mailto:denis.comte@chuv.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D779A1F-72B0-6283-BC20-8895C603C5A1}"/>
              </a:ext>
            </a:extLst>
          </p:cNvPr>
          <p:cNvSpPr>
            <a:spLocks noGrp="1"/>
          </p:cNvSpPr>
          <p:nvPr>
            <p:ph type="title"/>
          </p:nvPr>
        </p:nvSpPr>
        <p:spPr>
          <a:xfrm>
            <a:off x="609602" y="1164627"/>
            <a:ext cx="4011084" cy="1162051"/>
          </a:xfrm>
        </p:spPr>
        <p:txBody>
          <a:bodyPr/>
          <a:lstStyle/>
          <a:p>
            <a:br>
              <a:rPr lang="fr-FR" sz="2800" dirty="0"/>
            </a:br>
            <a:r>
              <a:rPr lang="fr-FR" sz="2800" dirty="0" err="1"/>
              <a:t>MIAuSport</a:t>
            </a:r>
            <a:r>
              <a:rPr lang="fr-FR" sz="2800" dirty="0"/>
              <a:t>: promouvoir l’activité physique au cœur de l’hôpital</a:t>
            </a:r>
            <a:endParaRPr lang="en-US" dirty="0"/>
          </a:p>
        </p:txBody>
      </p:sp>
      <p:pic>
        <p:nvPicPr>
          <p:cNvPr id="6" name="Image 5">
            <a:extLst>
              <a:ext uri="{FF2B5EF4-FFF2-40B4-BE49-F238E27FC236}">
                <a16:creationId xmlns:a16="http://schemas.microsoft.com/office/drawing/2014/main" id="{476C8AFA-4098-A61B-C8D8-463D97195C1D}"/>
              </a:ext>
            </a:extLst>
          </p:cNvPr>
          <p:cNvPicPr>
            <a:picLocks noChangeAspect="1"/>
          </p:cNvPicPr>
          <p:nvPr/>
        </p:nvPicPr>
        <p:blipFill>
          <a:blip r:embed="rId3" cstate="print">
            <a:extLst>
              <a:ext uri="{28A0092B-C50C-407E-A947-70E740481C1C}">
                <a14:useLocalDpi xmlns:a14="http://schemas.microsoft.com/office/drawing/2010/main"/>
              </a:ext>
            </a:extLst>
          </a:blip>
          <a:srcRect b="-2"/>
          <a:stretch>
            <a:fillRect/>
          </a:stretch>
        </p:blipFill>
        <p:spPr>
          <a:xfrm>
            <a:off x="4766733" y="273052"/>
            <a:ext cx="6815667" cy="5853113"/>
          </a:xfrm>
          <a:prstGeom prst="rect">
            <a:avLst/>
          </a:prstGeom>
          <a:noFill/>
        </p:spPr>
      </p:pic>
      <p:sp>
        <p:nvSpPr>
          <p:cNvPr id="2" name="ZoneTexte 1">
            <a:extLst>
              <a:ext uri="{FF2B5EF4-FFF2-40B4-BE49-F238E27FC236}">
                <a16:creationId xmlns:a16="http://schemas.microsoft.com/office/drawing/2014/main" id="{031C25EF-7E72-0AEC-9256-7C933C80F025}"/>
              </a:ext>
            </a:extLst>
          </p:cNvPr>
          <p:cNvSpPr txBox="1"/>
          <p:nvPr/>
        </p:nvSpPr>
        <p:spPr>
          <a:xfrm>
            <a:off x="609602" y="1890458"/>
            <a:ext cx="4011084" cy="4691063"/>
          </a:xfrm>
          <a:prstGeom prst="rect">
            <a:avLst/>
          </a:prstGeom>
        </p:spPr>
        <p:txBody>
          <a:bodyPr vert="horz" lIns="91440" tIns="45720" rIns="91440" bIns="45720" rtlCol="0">
            <a:normAutofit/>
          </a:bodyPr>
          <a:lstStyle/>
          <a:p>
            <a:pPr defTabSz="609585">
              <a:spcBef>
                <a:spcPct val="20000"/>
              </a:spcBef>
            </a:pPr>
            <a:br>
              <a:rPr lang="fr-FR" sz="2200" kern="1200" dirty="0">
                <a:latin typeface="Arial"/>
                <a:ea typeface="+mn-ea"/>
                <a:cs typeface="Arial"/>
              </a:rPr>
            </a:br>
            <a:br>
              <a:rPr lang="fr-FR" sz="2200" kern="1200" dirty="0">
                <a:latin typeface="Arial"/>
                <a:ea typeface="+mn-ea"/>
                <a:cs typeface="Arial"/>
              </a:rPr>
            </a:br>
            <a:endParaRPr lang="fr-FR" sz="2200" kern="1200" dirty="0">
              <a:latin typeface="Arial"/>
              <a:ea typeface="+mn-ea"/>
              <a:cs typeface="Arial"/>
            </a:endParaRPr>
          </a:p>
          <a:p>
            <a:pPr defTabSz="609585">
              <a:spcBef>
                <a:spcPct val="20000"/>
              </a:spcBef>
            </a:pPr>
            <a:r>
              <a:rPr lang="fr-FR" sz="2200" kern="1200" dirty="0">
                <a:latin typeface="Arial"/>
                <a:ea typeface="+mn-ea"/>
                <a:cs typeface="Arial"/>
              </a:rPr>
              <a:t>Jean Regina </a:t>
            </a:r>
            <a:br>
              <a:rPr lang="fr-FR" sz="2200" kern="1200" dirty="0">
                <a:latin typeface="Arial"/>
                <a:ea typeface="+mn-ea"/>
                <a:cs typeface="Arial"/>
              </a:rPr>
            </a:br>
            <a:r>
              <a:rPr lang="fr-FR" sz="2200" kern="1200" dirty="0">
                <a:latin typeface="Arial"/>
                <a:ea typeface="+mn-ea"/>
                <a:cs typeface="Arial"/>
              </a:rPr>
              <a:t>Denis Comte </a:t>
            </a:r>
            <a:br>
              <a:rPr lang="fr-FR" sz="2200" kern="1200" dirty="0">
                <a:latin typeface="Arial"/>
                <a:ea typeface="+mn-ea"/>
                <a:cs typeface="Arial"/>
              </a:rPr>
            </a:br>
            <a:br>
              <a:rPr lang="fr-FR" sz="2200" kern="1200" dirty="0">
                <a:latin typeface="Arial"/>
                <a:ea typeface="+mn-ea"/>
                <a:cs typeface="Arial"/>
              </a:rPr>
            </a:br>
            <a:r>
              <a:rPr lang="fr-FR" sz="2200" kern="1200" dirty="0">
                <a:latin typeface="Arial"/>
                <a:ea typeface="+mn-ea"/>
                <a:cs typeface="Arial"/>
              </a:rPr>
              <a:t>Service de médecine interne </a:t>
            </a:r>
            <a:br>
              <a:rPr lang="fr-FR" sz="2200" kern="1200" dirty="0">
                <a:latin typeface="Arial"/>
                <a:ea typeface="+mn-ea"/>
                <a:cs typeface="Arial"/>
              </a:rPr>
            </a:br>
            <a:r>
              <a:rPr lang="fr-FR" sz="2200" kern="1200" dirty="0">
                <a:latin typeface="Arial"/>
                <a:ea typeface="+mn-ea"/>
                <a:cs typeface="Arial"/>
              </a:rPr>
              <a:t>CHUV </a:t>
            </a:r>
          </a:p>
        </p:txBody>
      </p:sp>
      <p:sp>
        <p:nvSpPr>
          <p:cNvPr id="3" name="Slide Number Placeholder 2">
            <a:extLst>
              <a:ext uri="{FF2B5EF4-FFF2-40B4-BE49-F238E27FC236}">
                <a16:creationId xmlns:a16="http://schemas.microsoft.com/office/drawing/2014/main" id="{F321E98B-A238-82ED-05C1-0161A089F75B}"/>
              </a:ext>
            </a:extLst>
          </p:cNvPr>
          <p:cNvSpPr>
            <a:spLocks noGrp="1"/>
          </p:cNvSpPr>
          <p:nvPr>
            <p:ph type="sldNum" sz="quarter" idx="12"/>
          </p:nvPr>
        </p:nvSpPr>
        <p:spPr>
          <a:xfrm>
            <a:off x="8610350" y="6441567"/>
            <a:ext cx="2169188" cy="279909"/>
          </a:xfrm>
        </p:spPr>
        <p:txBody>
          <a:bodyPr vert="horz" lIns="91440" tIns="45720" rIns="91440" bIns="45720" rtlCol="0" anchor="ctr">
            <a:normAutofit/>
          </a:bodyPr>
          <a:lstStyle/>
          <a:p>
            <a:pPr>
              <a:spcAft>
                <a:spcPts val="600"/>
              </a:spcAft>
            </a:pPr>
            <a:fld id="{FC0AAFFC-FDD8-464F-9D6B-F4A014C847EF}" type="slidenum">
              <a:rPr lang="fr-FR"/>
              <a:pPr>
                <a:spcAft>
                  <a:spcPts val="600"/>
                </a:spcAft>
              </a:pPr>
              <a:t>1</a:t>
            </a:fld>
            <a:endParaRPr lang="fr-FR"/>
          </a:p>
        </p:txBody>
      </p:sp>
    </p:spTree>
    <p:extLst>
      <p:ext uri="{BB962C8B-B14F-4D97-AF65-F5344CB8AC3E}">
        <p14:creationId xmlns:p14="http://schemas.microsoft.com/office/powerpoint/2010/main" val="2147912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E961A-97AE-A2BE-10AD-1F5903E60AEC}"/>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CCF65218-7EE9-86C4-7D7F-52EC0B67F623}"/>
              </a:ext>
            </a:extLst>
          </p:cNvPr>
          <p:cNvSpPr>
            <a:spLocks noGrp="1"/>
          </p:cNvSpPr>
          <p:nvPr>
            <p:ph type="sldNum" sz="quarter" idx="12"/>
          </p:nvPr>
        </p:nvSpPr>
        <p:spPr/>
        <p:txBody>
          <a:bodyPr/>
          <a:lstStyle/>
          <a:p>
            <a:pPr defTabSz="609585"/>
            <a:fld id="{FC0AAFFC-FDD8-464F-9D6B-F4A014C847EF}" type="slidenum">
              <a:rPr lang="fr-FR">
                <a:solidFill>
                  <a:prstClr val="black">
                    <a:tint val="75000"/>
                  </a:prstClr>
                </a:solidFill>
                <a:latin typeface="Calibri"/>
              </a:rPr>
              <a:pPr defTabSz="609585"/>
              <a:t>2</a:t>
            </a:fld>
            <a:endParaRPr lang="fr-FR">
              <a:solidFill>
                <a:prstClr val="black">
                  <a:tint val="75000"/>
                </a:prstClr>
              </a:solidFill>
              <a:latin typeface="Calibri"/>
            </a:endParaRPr>
          </a:p>
        </p:txBody>
      </p:sp>
      <p:sp>
        <p:nvSpPr>
          <p:cNvPr id="3" name="ZoneTexte 2">
            <a:extLst>
              <a:ext uri="{FF2B5EF4-FFF2-40B4-BE49-F238E27FC236}">
                <a16:creationId xmlns:a16="http://schemas.microsoft.com/office/drawing/2014/main" id="{F3E28116-0925-DC51-8F6F-D4DD8111F818}"/>
              </a:ext>
            </a:extLst>
          </p:cNvPr>
          <p:cNvSpPr txBox="1"/>
          <p:nvPr/>
        </p:nvSpPr>
        <p:spPr>
          <a:xfrm>
            <a:off x="976223" y="136524"/>
            <a:ext cx="10239554" cy="6370975"/>
          </a:xfrm>
          <a:prstGeom prst="rect">
            <a:avLst/>
          </a:prstGeom>
          <a:noFill/>
        </p:spPr>
        <p:txBody>
          <a:bodyPr wrap="square" rtlCol="0">
            <a:spAutoFit/>
          </a:bodyPr>
          <a:lstStyle/>
          <a:p>
            <a:r>
              <a:rPr lang="fr-CH" sz="2400" b="1" dirty="0"/>
              <a:t>Pourquoi ce projet?</a:t>
            </a:r>
          </a:p>
          <a:p>
            <a:endParaRPr lang="fr-CH" sz="2400" dirty="0"/>
          </a:p>
          <a:p>
            <a:pPr marL="342900" indent="-342900">
              <a:buFont typeface="Arial" panose="020B0604020202020204" pitchFamily="34" charset="0"/>
              <a:buChar char="•"/>
            </a:pPr>
            <a:r>
              <a:rPr lang="fr-CH" sz="2400" dirty="0"/>
              <a:t>Activité physique = rôle crucial dans la promotion cardio-vasculaire et globale </a:t>
            </a:r>
          </a:p>
          <a:p>
            <a:pPr marL="342900" indent="-342900">
              <a:buFont typeface="Arial" panose="020B0604020202020204" pitchFamily="34" charset="0"/>
              <a:buChar char="•"/>
            </a:pPr>
            <a:r>
              <a:rPr lang="fr-CH" sz="2400" dirty="0"/>
              <a:t>Inactivité physique = 4è facteur de risque de mortalité globale (6% de la mortalité mondiale)</a:t>
            </a:r>
          </a:p>
          <a:p>
            <a:endParaRPr lang="fr-CH" sz="2400" dirty="0"/>
          </a:p>
          <a:p>
            <a:pPr marL="342900" indent="-342900">
              <a:buFont typeface="Arial" panose="020B0604020202020204" pitchFamily="34" charset="0"/>
              <a:buChar char="•"/>
            </a:pPr>
            <a:r>
              <a:rPr lang="fr-CH" sz="2400" dirty="0"/>
              <a:t>Nouveau paradigme «Chaque mouvement compte» </a:t>
            </a:r>
          </a:p>
          <a:p>
            <a:pPr marL="342900" indent="-342900">
              <a:buFont typeface="Arial" panose="020B0604020202020204" pitchFamily="34" charset="0"/>
              <a:buChar char="•"/>
            </a:pPr>
            <a:endParaRPr lang="fr-CH" sz="2400" dirty="0"/>
          </a:p>
          <a:p>
            <a:pPr marL="342900" indent="-342900">
              <a:buFont typeface="Arial" panose="020B0604020202020204" pitchFamily="34" charset="0"/>
              <a:buChar char="•"/>
            </a:pPr>
            <a:endParaRPr lang="fr-CH" sz="2400" dirty="0"/>
          </a:p>
          <a:p>
            <a:pPr marL="342900" indent="-342900">
              <a:buFont typeface="Arial" panose="020B0604020202020204" pitchFamily="34" charset="0"/>
              <a:buChar char="•"/>
            </a:pPr>
            <a:endParaRPr lang="fr-CH" sz="2400" dirty="0"/>
          </a:p>
          <a:p>
            <a:pPr marL="342900" indent="-342900">
              <a:buFont typeface="Arial" panose="020B0604020202020204" pitchFamily="34" charset="0"/>
              <a:buChar char="•"/>
            </a:pPr>
            <a:endParaRPr lang="fr-CH" sz="2400" dirty="0"/>
          </a:p>
          <a:p>
            <a:pPr marL="342900" indent="-342900">
              <a:buFont typeface="Arial" panose="020B0604020202020204" pitchFamily="34" charset="0"/>
              <a:buChar char="•"/>
            </a:pPr>
            <a:endParaRPr lang="fr-CH" sz="2400" dirty="0"/>
          </a:p>
          <a:p>
            <a:pPr marL="342900" indent="-342900">
              <a:buFont typeface="Arial" panose="020B0604020202020204" pitchFamily="34" charset="0"/>
              <a:buChar char="•"/>
            </a:pPr>
            <a:endParaRPr lang="fr-CH" sz="2400" dirty="0"/>
          </a:p>
          <a:p>
            <a:pPr marL="342900" indent="-342900">
              <a:buFont typeface="Arial" panose="020B0604020202020204" pitchFamily="34" charset="0"/>
              <a:buChar char="•"/>
            </a:pPr>
            <a:endParaRPr lang="fr-CH" sz="2400" dirty="0"/>
          </a:p>
          <a:p>
            <a:pPr marL="342900" indent="-342900">
              <a:buFont typeface="Arial" panose="020B0604020202020204" pitchFamily="34" charset="0"/>
              <a:buChar char="•"/>
            </a:pPr>
            <a:r>
              <a:rPr lang="fr-CH" sz="2400" dirty="0"/>
              <a:t>Inactivité physique très présente chez les </a:t>
            </a:r>
            <a:r>
              <a:rPr lang="fr-CH" sz="2400" dirty="0" err="1"/>
              <a:t>soignant·e·s</a:t>
            </a:r>
            <a:endParaRPr lang="fr-CH" sz="2400" dirty="0"/>
          </a:p>
          <a:p>
            <a:pPr marL="342900" indent="-342900">
              <a:buFont typeface="Arial" panose="020B0604020202020204" pitchFamily="34" charset="0"/>
              <a:buChar char="•"/>
            </a:pPr>
            <a:r>
              <a:rPr lang="fr-CH" sz="2400" dirty="0"/>
              <a:t>Lieu de travail est un cadre privilégié pour la promotion de l’activité physique</a:t>
            </a:r>
          </a:p>
          <a:p>
            <a:pPr marL="342900" indent="-342900">
              <a:buFont typeface="Arial" panose="020B0604020202020204" pitchFamily="34" charset="0"/>
              <a:buChar char="•"/>
            </a:pPr>
            <a:r>
              <a:rPr lang="fr-CH" sz="2400" dirty="0"/>
              <a:t>Médecin actif = patient actif </a:t>
            </a:r>
          </a:p>
        </p:txBody>
      </p:sp>
      <p:pic>
        <p:nvPicPr>
          <p:cNvPr id="4" name="Image 3">
            <a:extLst>
              <a:ext uri="{FF2B5EF4-FFF2-40B4-BE49-F238E27FC236}">
                <a16:creationId xmlns:a16="http://schemas.microsoft.com/office/drawing/2014/main" id="{72286305-E0DF-D156-25DF-3B372B561CA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21930" y="2822814"/>
            <a:ext cx="4325932" cy="2481542"/>
          </a:xfrm>
          <a:prstGeom prst="rect">
            <a:avLst/>
          </a:prstGeom>
        </p:spPr>
      </p:pic>
      <p:sp>
        <p:nvSpPr>
          <p:cNvPr id="5" name="ZoneTexte 4">
            <a:extLst>
              <a:ext uri="{FF2B5EF4-FFF2-40B4-BE49-F238E27FC236}">
                <a16:creationId xmlns:a16="http://schemas.microsoft.com/office/drawing/2014/main" id="{64CA9735-BFE7-7029-A71E-8C41F951654F}"/>
              </a:ext>
            </a:extLst>
          </p:cNvPr>
          <p:cNvSpPr txBox="1"/>
          <p:nvPr/>
        </p:nvSpPr>
        <p:spPr>
          <a:xfrm>
            <a:off x="6538397" y="3429000"/>
            <a:ext cx="3990975" cy="923330"/>
          </a:xfrm>
          <a:prstGeom prst="rect">
            <a:avLst/>
          </a:prstGeom>
          <a:noFill/>
        </p:spPr>
        <p:txBody>
          <a:bodyPr wrap="square" rtlCol="0">
            <a:spAutoFit/>
          </a:bodyPr>
          <a:lstStyle/>
          <a:p>
            <a:r>
              <a:rPr lang="en-US" dirty="0"/>
              <a:t>Association dose-</a:t>
            </a:r>
            <a:r>
              <a:rPr lang="en-US" dirty="0" err="1"/>
              <a:t>réponse</a:t>
            </a:r>
            <a:r>
              <a:rPr lang="en-US" dirty="0"/>
              <a:t> entre </a:t>
            </a:r>
            <a:r>
              <a:rPr lang="en-US" dirty="0" err="1"/>
              <a:t>nombre</a:t>
            </a:r>
            <a:r>
              <a:rPr lang="en-US" dirty="0"/>
              <a:t> de pas par jour et </a:t>
            </a:r>
            <a:r>
              <a:rPr lang="en-US" dirty="0" err="1"/>
              <a:t>mortalité</a:t>
            </a:r>
            <a:r>
              <a:rPr lang="en-US" dirty="0"/>
              <a:t> </a:t>
            </a:r>
            <a:r>
              <a:rPr lang="en-US" dirty="0" err="1"/>
              <a:t>toutes</a:t>
            </a:r>
            <a:r>
              <a:rPr lang="en-US" dirty="0"/>
              <a:t> causes </a:t>
            </a:r>
            <a:r>
              <a:rPr lang="en-US" dirty="0" err="1"/>
              <a:t>confondues</a:t>
            </a:r>
            <a:endParaRPr lang="fr-CH" dirty="0"/>
          </a:p>
        </p:txBody>
      </p:sp>
    </p:spTree>
    <p:extLst>
      <p:ext uri="{BB962C8B-B14F-4D97-AF65-F5344CB8AC3E}">
        <p14:creationId xmlns:p14="http://schemas.microsoft.com/office/powerpoint/2010/main" val="1544940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C27A2-8FF5-8AA8-CE7E-153CEDB18C7D}"/>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72E06170-CC31-25EB-8B34-F10177CDF753}"/>
              </a:ext>
            </a:extLst>
          </p:cNvPr>
          <p:cNvSpPr>
            <a:spLocks noGrp="1"/>
          </p:cNvSpPr>
          <p:nvPr>
            <p:ph type="sldNum" sz="quarter" idx="12"/>
          </p:nvPr>
        </p:nvSpPr>
        <p:spPr/>
        <p:txBody>
          <a:bodyPr/>
          <a:lstStyle/>
          <a:p>
            <a:pPr defTabSz="609585"/>
            <a:fld id="{FC0AAFFC-FDD8-464F-9D6B-F4A014C847EF}" type="slidenum">
              <a:rPr lang="fr-FR">
                <a:solidFill>
                  <a:prstClr val="black">
                    <a:tint val="75000"/>
                  </a:prstClr>
                </a:solidFill>
                <a:latin typeface="Calibri"/>
              </a:rPr>
              <a:pPr defTabSz="609585"/>
              <a:t>3</a:t>
            </a:fld>
            <a:endParaRPr lang="fr-FR">
              <a:solidFill>
                <a:prstClr val="black">
                  <a:tint val="75000"/>
                </a:prstClr>
              </a:solidFill>
              <a:latin typeface="Calibri"/>
            </a:endParaRPr>
          </a:p>
        </p:txBody>
      </p:sp>
      <p:sp>
        <p:nvSpPr>
          <p:cNvPr id="3" name="ZoneTexte 2">
            <a:extLst>
              <a:ext uri="{FF2B5EF4-FFF2-40B4-BE49-F238E27FC236}">
                <a16:creationId xmlns:a16="http://schemas.microsoft.com/office/drawing/2014/main" id="{F8ED44DC-D791-5495-E027-E0FAED7552B3}"/>
              </a:ext>
            </a:extLst>
          </p:cNvPr>
          <p:cNvSpPr txBox="1"/>
          <p:nvPr/>
        </p:nvSpPr>
        <p:spPr>
          <a:xfrm>
            <a:off x="1086929" y="646980"/>
            <a:ext cx="10239554" cy="4893647"/>
          </a:xfrm>
          <a:prstGeom prst="rect">
            <a:avLst/>
          </a:prstGeom>
          <a:noFill/>
        </p:spPr>
        <p:txBody>
          <a:bodyPr wrap="square" rtlCol="0">
            <a:spAutoFit/>
          </a:bodyPr>
          <a:lstStyle/>
          <a:p>
            <a:r>
              <a:rPr lang="fr-CH" sz="2400" b="1" dirty="0"/>
              <a:t>Objectifs </a:t>
            </a:r>
          </a:p>
          <a:p>
            <a:endParaRPr lang="fr-CH" sz="2400" dirty="0"/>
          </a:p>
          <a:p>
            <a:endParaRPr lang="fr-CH" sz="2400" dirty="0"/>
          </a:p>
          <a:p>
            <a:r>
              <a:rPr lang="fr-CH" sz="2400" dirty="0"/>
              <a:t>1. Sensibiliser les </a:t>
            </a:r>
            <a:r>
              <a:rPr lang="fr-CH" sz="2400" dirty="0" err="1"/>
              <a:t>professionnel·le·s</a:t>
            </a:r>
            <a:r>
              <a:rPr lang="fr-CH" sz="2400" dirty="0"/>
              <a:t> de la santé aux recommandations de l’OMS en matière d’activité physique</a:t>
            </a:r>
          </a:p>
          <a:p>
            <a:br>
              <a:rPr lang="fr-CH" sz="2400" dirty="0"/>
            </a:br>
            <a:r>
              <a:rPr lang="fr-CH" sz="2400" dirty="0"/>
              <a:t>2. Intégrer durablement des habitudes actives dans la culture hospitalière</a:t>
            </a:r>
            <a:br>
              <a:rPr lang="fr-CH" sz="2400" dirty="0"/>
            </a:br>
            <a:endParaRPr lang="fr-CH" sz="2400" dirty="0"/>
          </a:p>
          <a:p>
            <a:r>
              <a:rPr lang="fr-CH" sz="2400" dirty="0"/>
              <a:t>3. Mesurer l’impact du programme sur l’activité physique réelle des </a:t>
            </a:r>
            <a:r>
              <a:rPr lang="fr-CH" sz="2400" dirty="0" err="1"/>
              <a:t>collaborateurs·ices</a:t>
            </a:r>
            <a:r>
              <a:rPr lang="fr-CH" sz="2400" dirty="0"/>
              <a:t> à l’aide d’accéléromètres</a:t>
            </a:r>
          </a:p>
          <a:p>
            <a:br>
              <a:rPr lang="fr-CH" sz="2400" dirty="0"/>
            </a:br>
            <a:r>
              <a:rPr lang="fr-CH" sz="2400" dirty="0"/>
              <a:t>4. Favoriser à long terme un changement de culture, une amélioration du bien-être des équipes et un effet de « rôle </a:t>
            </a:r>
            <a:r>
              <a:rPr lang="fr-CH" sz="2400" dirty="0" err="1"/>
              <a:t>modelling</a:t>
            </a:r>
            <a:r>
              <a:rPr lang="fr-CH" sz="2400" dirty="0"/>
              <a:t> » positif auprès des </a:t>
            </a:r>
            <a:r>
              <a:rPr lang="fr-CH" sz="2400" dirty="0" err="1"/>
              <a:t>patient·e·s</a:t>
            </a:r>
            <a:r>
              <a:rPr lang="fr-CH" sz="2400" dirty="0"/>
              <a:t> </a:t>
            </a:r>
          </a:p>
        </p:txBody>
      </p:sp>
      <p:pic>
        <p:nvPicPr>
          <p:cNvPr id="5" name="Graphique 4">
            <a:extLst>
              <a:ext uri="{FF2B5EF4-FFF2-40B4-BE49-F238E27FC236}">
                <a16:creationId xmlns:a16="http://schemas.microsoft.com/office/drawing/2014/main" id="{84075476-37D9-BC30-9678-1F20300B81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5062" y="0"/>
            <a:ext cx="1647825" cy="1647825"/>
          </a:xfrm>
          <a:prstGeom prst="rect">
            <a:avLst/>
          </a:prstGeom>
        </p:spPr>
      </p:pic>
    </p:spTree>
    <p:extLst>
      <p:ext uri="{BB962C8B-B14F-4D97-AF65-F5344CB8AC3E}">
        <p14:creationId xmlns:p14="http://schemas.microsoft.com/office/powerpoint/2010/main" val="1013033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F0220-5AEE-916F-C0D0-CDA9663F4496}"/>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3E4332E-0B06-8466-B380-78D724C156F8}"/>
              </a:ext>
            </a:extLst>
          </p:cNvPr>
          <p:cNvSpPr>
            <a:spLocks noGrp="1"/>
          </p:cNvSpPr>
          <p:nvPr>
            <p:ph type="sldNum" sz="quarter" idx="12"/>
          </p:nvPr>
        </p:nvSpPr>
        <p:spPr/>
        <p:txBody>
          <a:bodyPr/>
          <a:lstStyle/>
          <a:p>
            <a:pPr defTabSz="609585"/>
            <a:fld id="{FC0AAFFC-FDD8-464F-9D6B-F4A014C847EF}" type="slidenum">
              <a:rPr lang="fr-FR">
                <a:solidFill>
                  <a:prstClr val="black">
                    <a:tint val="75000"/>
                  </a:prstClr>
                </a:solidFill>
                <a:latin typeface="Calibri"/>
              </a:rPr>
              <a:pPr defTabSz="609585"/>
              <a:t>4</a:t>
            </a:fld>
            <a:endParaRPr lang="fr-FR">
              <a:solidFill>
                <a:prstClr val="black">
                  <a:tint val="75000"/>
                </a:prstClr>
              </a:solidFill>
              <a:latin typeface="Calibri"/>
            </a:endParaRPr>
          </a:p>
        </p:txBody>
      </p:sp>
      <p:sp>
        <p:nvSpPr>
          <p:cNvPr id="3" name="ZoneTexte 2">
            <a:extLst>
              <a:ext uri="{FF2B5EF4-FFF2-40B4-BE49-F238E27FC236}">
                <a16:creationId xmlns:a16="http://schemas.microsoft.com/office/drawing/2014/main" id="{EC82A115-6173-9F81-22B1-F776AEE3E6B2}"/>
              </a:ext>
            </a:extLst>
          </p:cNvPr>
          <p:cNvSpPr txBox="1"/>
          <p:nvPr/>
        </p:nvSpPr>
        <p:spPr>
          <a:xfrm>
            <a:off x="628471" y="227391"/>
            <a:ext cx="6686729" cy="6494085"/>
          </a:xfrm>
          <a:prstGeom prst="rect">
            <a:avLst/>
          </a:prstGeom>
          <a:noFill/>
        </p:spPr>
        <p:txBody>
          <a:bodyPr wrap="square" rtlCol="0">
            <a:spAutoFit/>
          </a:bodyPr>
          <a:lstStyle/>
          <a:p>
            <a:pPr algn="just"/>
            <a:r>
              <a:rPr lang="fr-CH" sz="2400" b="1" dirty="0"/>
              <a:t>Objectifs, phase 1 du projet (02.2024, en cours)</a:t>
            </a:r>
            <a:endParaRPr lang="fr-CH" sz="2400" dirty="0"/>
          </a:p>
          <a:p>
            <a:pPr algn="just"/>
            <a:endParaRPr lang="fr-CH" sz="2400" dirty="0"/>
          </a:p>
          <a:p>
            <a:pPr algn="just"/>
            <a:r>
              <a:rPr lang="fr-CH" sz="2400" dirty="0"/>
              <a:t>1. Sensibiliser les </a:t>
            </a:r>
            <a:r>
              <a:rPr lang="fr-CH" sz="2400" dirty="0" err="1"/>
              <a:t>professionnel·le·s</a:t>
            </a:r>
            <a:r>
              <a:rPr lang="fr-CH" sz="2400" dirty="0"/>
              <a:t> de la santé aux recommandations de l’OMS en matière d’activité physique</a:t>
            </a:r>
          </a:p>
          <a:p>
            <a:pPr algn="just"/>
            <a:r>
              <a:rPr lang="fr-CH" sz="2400" dirty="0"/>
              <a:t>=&gt; Colloques internes, article dans la Revue Médicale Suisse sur l’activité physique et le nouveau paradigme «Chaque mouvement compte»</a:t>
            </a:r>
            <a:r>
              <a:rPr lang="fr-CH" sz="2400" baseline="30000" dirty="0"/>
              <a:t>1</a:t>
            </a:r>
          </a:p>
          <a:p>
            <a:pPr algn="just"/>
            <a:endParaRPr lang="fr-CH" sz="2400" baseline="30000" dirty="0"/>
          </a:p>
          <a:p>
            <a:pPr algn="just"/>
            <a:endParaRPr lang="fr-CH" sz="2400" baseline="30000" dirty="0"/>
          </a:p>
          <a:p>
            <a:pPr algn="just"/>
            <a:r>
              <a:rPr lang="fr-CH" sz="2400" dirty="0"/>
              <a:t>2. Intégrer durablement des habitudes actives dans la culture hospitalière</a:t>
            </a:r>
          </a:p>
          <a:p>
            <a:pPr algn="just"/>
            <a:r>
              <a:rPr lang="fr-CH" sz="2400" dirty="0"/>
              <a:t>=&gt; Remplacement d’un colloque de formation par une session d’activité physique en extérieure 1x/mois (marche, course, renforcement musculaire)</a:t>
            </a:r>
            <a:br>
              <a:rPr lang="fr-CH" sz="2400" dirty="0"/>
            </a:br>
            <a:r>
              <a:rPr lang="fr-CH" sz="2400" dirty="0"/>
              <a:t>=&gt; Encouragement à la prise d’escaliers au moins une fois par jour </a:t>
            </a:r>
          </a:p>
          <a:p>
            <a:pPr marL="342900" indent="-342900" algn="just">
              <a:buFont typeface="Arial" panose="020B0604020202020204" pitchFamily="34" charset="0"/>
              <a:buChar char="•"/>
            </a:pPr>
            <a:endParaRPr lang="fr-CH" sz="2400" dirty="0"/>
          </a:p>
        </p:txBody>
      </p:sp>
      <p:sp>
        <p:nvSpPr>
          <p:cNvPr id="2" name="ZoneTexte 1">
            <a:extLst>
              <a:ext uri="{FF2B5EF4-FFF2-40B4-BE49-F238E27FC236}">
                <a16:creationId xmlns:a16="http://schemas.microsoft.com/office/drawing/2014/main" id="{EAB8A6A9-F0F5-632C-3717-77D8BBD9F609}"/>
              </a:ext>
            </a:extLst>
          </p:cNvPr>
          <p:cNvSpPr txBox="1"/>
          <p:nvPr/>
        </p:nvSpPr>
        <p:spPr>
          <a:xfrm>
            <a:off x="7508462" y="6488668"/>
            <a:ext cx="4683538" cy="369332"/>
          </a:xfrm>
          <a:prstGeom prst="rect">
            <a:avLst/>
          </a:prstGeom>
          <a:noFill/>
        </p:spPr>
        <p:txBody>
          <a:bodyPr wrap="square" rtlCol="0">
            <a:spAutoFit/>
          </a:bodyPr>
          <a:lstStyle/>
          <a:p>
            <a:r>
              <a:rPr lang="fr-CH" dirty="0"/>
              <a:t>1. Seydoux et al. </a:t>
            </a:r>
            <a:r>
              <a:rPr lang="fr-CH" dirty="0" err="1"/>
              <a:t>Revmed</a:t>
            </a:r>
            <a:r>
              <a:rPr lang="fr-CH" dirty="0"/>
              <a:t> 2024</a:t>
            </a:r>
          </a:p>
        </p:txBody>
      </p:sp>
      <p:pic>
        <p:nvPicPr>
          <p:cNvPr id="5" name="Image 4" descr="Une image contenant plein air, herbe, ciel, personne&#10;&#10;Le contenu généré par l’IA peut être incorrect.">
            <a:extLst>
              <a:ext uri="{FF2B5EF4-FFF2-40B4-BE49-F238E27FC236}">
                <a16:creationId xmlns:a16="http://schemas.microsoft.com/office/drawing/2014/main" id="{0191F587-F6F8-C557-B144-9F138F349E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08462" y="349965"/>
            <a:ext cx="4382460" cy="3286845"/>
          </a:xfrm>
          <a:prstGeom prst="rect">
            <a:avLst/>
          </a:prstGeom>
        </p:spPr>
      </p:pic>
      <p:pic>
        <p:nvPicPr>
          <p:cNvPr id="7" name="Image 6" descr="Une image contenant plein air, chaussures, habits, personne&#10;&#10;Le contenu généré par l’IA peut être incorrect.">
            <a:extLst>
              <a:ext uri="{FF2B5EF4-FFF2-40B4-BE49-F238E27FC236}">
                <a16:creationId xmlns:a16="http://schemas.microsoft.com/office/drawing/2014/main" id="{AC499166-F68F-C3F8-C5CF-9F37C0F7392F}"/>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508462" y="3042366"/>
            <a:ext cx="4382460" cy="3174488"/>
          </a:xfrm>
          <a:prstGeom prst="rect">
            <a:avLst/>
          </a:prstGeom>
        </p:spPr>
      </p:pic>
    </p:spTree>
    <p:extLst>
      <p:ext uri="{BB962C8B-B14F-4D97-AF65-F5344CB8AC3E}">
        <p14:creationId xmlns:p14="http://schemas.microsoft.com/office/powerpoint/2010/main" val="1180484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F4F11-F721-247C-DC8C-549B6760BEAC}"/>
            </a:ext>
          </a:extLst>
        </p:cNvPr>
        <p:cNvGrpSpPr/>
        <p:nvPr/>
      </p:nvGrpSpPr>
      <p:grpSpPr>
        <a:xfrm>
          <a:off x="0" y="0"/>
          <a:ext cx="0" cy="0"/>
          <a:chOff x="0" y="0"/>
          <a:chExt cx="0" cy="0"/>
        </a:xfrm>
      </p:grpSpPr>
      <p:pic>
        <p:nvPicPr>
          <p:cNvPr id="4" name="Image 3" descr="Une image contenant habits, personne, col, manche&#10;&#10;Le contenu généré par l’IA peut être incorrect.">
            <a:extLst>
              <a:ext uri="{FF2B5EF4-FFF2-40B4-BE49-F238E27FC236}">
                <a16:creationId xmlns:a16="http://schemas.microsoft.com/office/drawing/2014/main" id="{27C61E4B-9793-2F1E-C981-8147EBCC80D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22899" y="-1"/>
            <a:ext cx="3669102" cy="6951983"/>
          </a:xfrm>
          <a:prstGeom prst="rect">
            <a:avLst/>
          </a:prstGeom>
        </p:spPr>
      </p:pic>
      <p:sp>
        <p:nvSpPr>
          <p:cNvPr id="5" name="Ellipse 4">
            <a:extLst>
              <a:ext uri="{FF2B5EF4-FFF2-40B4-BE49-F238E27FC236}">
                <a16:creationId xmlns:a16="http://schemas.microsoft.com/office/drawing/2014/main" id="{334D666C-261F-EA83-5F34-24E468052D3A}"/>
              </a:ext>
            </a:extLst>
          </p:cNvPr>
          <p:cNvSpPr/>
          <p:nvPr/>
        </p:nvSpPr>
        <p:spPr>
          <a:xfrm>
            <a:off x="9842740" y="4447367"/>
            <a:ext cx="750498" cy="75912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1" name="Slide Number Placeholder 10">
            <a:extLst>
              <a:ext uri="{FF2B5EF4-FFF2-40B4-BE49-F238E27FC236}">
                <a16:creationId xmlns:a16="http://schemas.microsoft.com/office/drawing/2014/main" id="{5D10B5A3-DC5E-F173-55F4-F82CD8F8E180}"/>
              </a:ext>
            </a:extLst>
          </p:cNvPr>
          <p:cNvSpPr>
            <a:spLocks noGrp="1"/>
          </p:cNvSpPr>
          <p:nvPr>
            <p:ph type="sldNum" sz="quarter" idx="12"/>
          </p:nvPr>
        </p:nvSpPr>
        <p:spPr/>
        <p:txBody>
          <a:bodyPr/>
          <a:lstStyle/>
          <a:p>
            <a:pPr defTabSz="609585"/>
            <a:fld id="{FC0AAFFC-FDD8-464F-9D6B-F4A014C847EF}" type="slidenum">
              <a:rPr lang="fr-FR">
                <a:solidFill>
                  <a:prstClr val="black">
                    <a:tint val="75000"/>
                  </a:prstClr>
                </a:solidFill>
                <a:latin typeface="Calibri"/>
              </a:rPr>
              <a:pPr defTabSz="609585"/>
              <a:t>5</a:t>
            </a:fld>
            <a:endParaRPr lang="fr-FR">
              <a:solidFill>
                <a:prstClr val="black">
                  <a:tint val="75000"/>
                </a:prstClr>
              </a:solidFill>
              <a:latin typeface="Calibri"/>
            </a:endParaRPr>
          </a:p>
        </p:txBody>
      </p:sp>
      <p:sp>
        <p:nvSpPr>
          <p:cNvPr id="3" name="ZoneTexte 2">
            <a:extLst>
              <a:ext uri="{FF2B5EF4-FFF2-40B4-BE49-F238E27FC236}">
                <a16:creationId xmlns:a16="http://schemas.microsoft.com/office/drawing/2014/main" id="{36832574-B35B-5A14-72EB-2110FB668630}"/>
              </a:ext>
            </a:extLst>
          </p:cNvPr>
          <p:cNvSpPr txBox="1"/>
          <p:nvPr/>
        </p:nvSpPr>
        <p:spPr>
          <a:xfrm>
            <a:off x="508959" y="551289"/>
            <a:ext cx="7666006" cy="5755422"/>
          </a:xfrm>
          <a:prstGeom prst="rect">
            <a:avLst/>
          </a:prstGeom>
          <a:noFill/>
        </p:spPr>
        <p:txBody>
          <a:bodyPr wrap="square" rtlCol="0">
            <a:spAutoFit/>
          </a:bodyPr>
          <a:lstStyle/>
          <a:p>
            <a:pPr algn="just"/>
            <a:r>
              <a:rPr lang="fr-CH" sz="2400" b="1" dirty="0"/>
              <a:t>Objectifs, phase 2 du projet (fin 2025)</a:t>
            </a:r>
            <a:endParaRPr lang="fr-CH" sz="2400" dirty="0"/>
          </a:p>
          <a:p>
            <a:pPr algn="just"/>
            <a:endParaRPr lang="fr-CH" sz="2400" baseline="30000" dirty="0"/>
          </a:p>
          <a:p>
            <a:pPr algn="just"/>
            <a:endParaRPr lang="fr-CH" sz="2400" baseline="30000" dirty="0"/>
          </a:p>
          <a:p>
            <a:pPr algn="just"/>
            <a:r>
              <a:rPr lang="fr-CH" sz="2400" dirty="0"/>
              <a:t>2. Intégrer durablement des habitudes actives dans la culture hospitalière</a:t>
            </a:r>
          </a:p>
          <a:p>
            <a:pPr marL="342900" indent="-342900" algn="just">
              <a:buFont typeface="Symbol" panose="05050102010706020507" pitchFamily="18" charset="2"/>
              <a:buChar char="Þ"/>
            </a:pPr>
            <a:r>
              <a:rPr lang="fr-CH" sz="2400" dirty="0"/>
              <a:t>Poursuite de l’intégration durable de l’activité physique dans le quotidien hospitalier à l’aide d’une intervention multimodale </a:t>
            </a:r>
          </a:p>
          <a:p>
            <a:pPr marL="342900" indent="-342900" algn="just">
              <a:buFont typeface="Symbol" panose="05050102010706020507" pitchFamily="18" charset="2"/>
              <a:buChar char="Þ"/>
            </a:pPr>
            <a:endParaRPr lang="fr-CH" sz="2400" dirty="0"/>
          </a:p>
          <a:p>
            <a:pPr algn="just"/>
            <a:r>
              <a:rPr lang="fr-CH" sz="2400" dirty="0"/>
              <a:t>3. Mesurer l’impact du programme sur l’activité physique réelle des </a:t>
            </a:r>
            <a:r>
              <a:rPr lang="fr-CH" sz="2400" dirty="0" err="1"/>
              <a:t>collaborateurs·ices</a:t>
            </a:r>
            <a:r>
              <a:rPr lang="fr-CH" sz="2400" dirty="0"/>
              <a:t> à l’aide d’accéléromètres</a:t>
            </a:r>
          </a:p>
          <a:p>
            <a:pPr algn="just"/>
            <a:r>
              <a:rPr lang="fr-CH" sz="2400" dirty="0"/>
              <a:t>=&gt; Implémentation progressive de l’intervention et mesure de son impact via des accéléromètres portés par les médecins</a:t>
            </a:r>
          </a:p>
          <a:p>
            <a:pPr algn="just"/>
            <a:endParaRPr lang="fr-CH" sz="2400" dirty="0"/>
          </a:p>
          <a:p>
            <a:pPr marL="342900" indent="-342900" algn="just">
              <a:buFont typeface="Arial" panose="020B0604020202020204" pitchFamily="34" charset="0"/>
              <a:buChar char="•"/>
            </a:pPr>
            <a:endParaRPr lang="fr-CH" sz="2400" dirty="0"/>
          </a:p>
        </p:txBody>
      </p:sp>
    </p:spTree>
    <p:extLst>
      <p:ext uri="{BB962C8B-B14F-4D97-AF65-F5344CB8AC3E}">
        <p14:creationId xmlns:p14="http://schemas.microsoft.com/office/powerpoint/2010/main" val="386392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4693C-B22F-7A69-F217-F745BBBF4DF3}"/>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31856BC2-B965-D989-DE8F-C5BBA9232770}"/>
              </a:ext>
            </a:extLst>
          </p:cNvPr>
          <p:cNvSpPr>
            <a:spLocks noGrp="1"/>
          </p:cNvSpPr>
          <p:nvPr>
            <p:ph type="sldNum" sz="quarter" idx="12"/>
          </p:nvPr>
        </p:nvSpPr>
        <p:spPr/>
        <p:txBody>
          <a:bodyPr/>
          <a:lstStyle/>
          <a:p>
            <a:pPr defTabSz="609585"/>
            <a:fld id="{FC0AAFFC-FDD8-464F-9D6B-F4A014C847EF}" type="slidenum">
              <a:rPr lang="fr-FR">
                <a:solidFill>
                  <a:prstClr val="black">
                    <a:tint val="75000"/>
                  </a:prstClr>
                </a:solidFill>
                <a:latin typeface="Calibri"/>
              </a:rPr>
              <a:pPr defTabSz="609585"/>
              <a:t>6</a:t>
            </a:fld>
            <a:endParaRPr lang="fr-FR">
              <a:solidFill>
                <a:prstClr val="black">
                  <a:tint val="75000"/>
                </a:prstClr>
              </a:solidFill>
              <a:latin typeface="Calibri"/>
            </a:endParaRPr>
          </a:p>
        </p:txBody>
      </p:sp>
      <p:sp>
        <p:nvSpPr>
          <p:cNvPr id="3" name="ZoneTexte 2">
            <a:extLst>
              <a:ext uri="{FF2B5EF4-FFF2-40B4-BE49-F238E27FC236}">
                <a16:creationId xmlns:a16="http://schemas.microsoft.com/office/drawing/2014/main" id="{7F35689B-5BB1-44FE-8776-AC2BF57FA406}"/>
              </a:ext>
            </a:extLst>
          </p:cNvPr>
          <p:cNvSpPr txBox="1"/>
          <p:nvPr/>
        </p:nvSpPr>
        <p:spPr>
          <a:xfrm>
            <a:off x="851779" y="3236250"/>
            <a:ext cx="10239554" cy="3046988"/>
          </a:xfrm>
          <a:prstGeom prst="rect">
            <a:avLst/>
          </a:prstGeom>
          <a:noFill/>
        </p:spPr>
        <p:txBody>
          <a:bodyPr wrap="square" rtlCol="0">
            <a:spAutoFit/>
          </a:bodyPr>
          <a:lstStyle/>
          <a:p>
            <a:pPr algn="ctr"/>
            <a:r>
              <a:rPr lang="fr-CH" sz="2400" b="1" dirty="0">
                <a:solidFill>
                  <a:srgbClr val="005C2A"/>
                </a:solidFill>
              </a:rPr>
              <a:t>Chaque mouvement compte. </a:t>
            </a:r>
          </a:p>
          <a:p>
            <a:pPr algn="ctr"/>
            <a:endParaRPr lang="fr-CH" sz="2400" dirty="0"/>
          </a:p>
          <a:p>
            <a:pPr algn="ctr"/>
            <a:endParaRPr lang="fr-CH" sz="2400" dirty="0"/>
          </a:p>
          <a:p>
            <a:pPr algn="ctr"/>
            <a:br>
              <a:rPr lang="fr-CH" sz="2400" dirty="0"/>
            </a:br>
            <a:r>
              <a:rPr lang="fr-CH" sz="2400" dirty="0">
                <a:hlinkClick r:id="rId3"/>
              </a:rPr>
              <a:t>jean.regina@chuv.ch</a:t>
            </a:r>
            <a:r>
              <a:rPr lang="fr-CH" sz="2400" dirty="0"/>
              <a:t> </a:t>
            </a:r>
            <a:br>
              <a:rPr lang="fr-CH" sz="2400" dirty="0"/>
            </a:br>
            <a:r>
              <a:rPr lang="fr-CH" sz="2400" dirty="0">
                <a:hlinkClick r:id="rId4"/>
              </a:rPr>
              <a:t>denis.comte@chuv.ch</a:t>
            </a:r>
            <a:endParaRPr lang="fr-CH" sz="2400" dirty="0"/>
          </a:p>
          <a:p>
            <a:endParaRPr lang="fr-CH" sz="2400" dirty="0"/>
          </a:p>
          <a:p>
            <a:pPr marL="342900" indent="-342900">
              <a:buFont typeface="Arial" panose="020B0604020202020204" pitchFamily="34" charset="0"/>
              <a:buChar char="•"/>
            </a:pPr>
            <a:endParaRPr lang="fr-CH" sz="2400" dirty="0"/>
          </a:p>
        </p:txBody>
      </p:sp>
      <p:pic>
        <p:nvPicPr>
          <p:cNvPr id="7" name="Image 6" descr="Une image contenant Police, capture d’écran, nombre, Graphique&#10;&#10;Le contenu généré par l’IA peut être incorrect.">
            <a:extLst>
              <a:ext uri="{FF2B5EF4-FFF2-40B4-BE49-F238E27FC236}">
                <a16:creationId xmlns:a16="http://schemas.microsoft.com/office/drawing/2014/main" id="{DCD80E08-BD46-18B3-F73A-433B5B40D30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717259" y="1257801"/>
            <a:ext cx="4508593" cy="1809787"/>
          </a:xfrm>
          <a:prstGeom prst="rect">
            <a:avLst/>
          </a:prstGeom>
        </p:spPr>
      </p:pic>
    </p:spTree>
    <p:extLst>
      <p:ext uri="{BB962C8B-B14F-4D97-AF65-F5344CB8AC3E}">
        <p14:creationId xmlns:p14="http://schemas.microsoft.com/office/powerpoint/2010/main" val="1461205672"/>
      </p:ext>
    </p:extLst>
  </p:cSld>
  <p:clrMapOvr>
    <a:masterClrMapping/>
  </p:clrMapOvr>
</p:sld>
</file>

<file path=ppt/theme/theme1.xml><?xml version="1.0" encoding="utf-8"?>
<a:theme xmlns:a="http://schemas.openxmlformats.org/drawingml/2006/main" name="THEME_PPT_HD_CHUV_17">
  <a:themeElements>
    <a:clrScheme name="couleur pour ppt">
      <a:dk1>
        <a:sysClr val="windowText" lastClr="000000"/>
      </a:dk1>
      <a:lt1>
        <a:sysClr val="window" lastClr="FFFFFF"/>
      </a:lt1>
      <a:dk2>
        <a:srgbClr val="1782BF"/>
      </a:dk2>
      <a:lt2>
        <a:srgbClr val="62BCE9"/>
      </a:lt2>
      <a:accent1>
        <a:srgbClr val="073779"/>
      </a:accent1>
      <a:accent2>
        <a:srgbClr val="8FD9FB"/>
      </a:accent2>
      <a:accent3>
        <a:srgbClr val="FFDF23"/>
      </a:accent3>
      <a:accent4>
        <a:srgbClr val="EB6615"/>
      </a:accent4>
      <a:accent5>
        <a:srgbClr val="C76402"/>
      </a:accent5>
      <a:accent6>
        <a:srgbClr val="B523B4"/>
      </a:accent6>
      <a:hlink>
        <a:srgbClr val="0000FF"/>
      </a:hlink>
      <a:folHlink>
        <a:srgbClr val="DEBE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TotalTime>
  <Words>845</Words>
  <Application>Microsoft Office PowerPoint</Application>
  <PresentationFormat>Grand écran</PresentationFormat>
  <Paragraphs>71</Paragraphs>
  <Slides>6</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AdvTTbc475f09</vt:lpstr>
      <vt:lpstr>Aptos</vt:lpstr>
      <vt:lpstr>Arial</vt:lpstr>
      <vt:lpstr>Calibri</vt:lpstr>
      <vt:lpstr>Symbol</vt:lpstr>
      <vt:lpstr>THEME_PPT_HD_CHUV_17</vt:lpstr>
      <vt:lpstr> MIAuSport: promouvoir l’activité physique au cœur de l’hôpital</vt:lpstr>
      <vt:lpstr>Présentation PowerPoint</vt:lpstr>
      <vt:lpstr>Présentation PowerPoint</vt:lpstr>
      <vt:lpstr>Présentation PowerPoint</vt:lpstr>
      <vt:lpstr>Présentation PowerPoint</vt:lpstr>
      <vt:lpstr>Présentation PowerPoint</vt:lpstr>
    </vt:vector>
  </TitlesOfParts>
  <Company>Centre Hospitalier Universitaire Vaudois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MIAuSport: promouvoir l’activité physique au cœur de l’hôpital</dc:title>
  <dc:creator>Kampouri Eleftheria Evdokia</dc:creator>
  <cp:lastModifiedBy>Juillard Anne-Sophie</cp:lastModifiedBy>
  <cp:revision>37</cp:revision>
  <dcterms:created xsi:type="dcterms:W3CDTF">2025-04-16T07:56:20Z</dcterms:created>
  <dcterms:modified xsi:type="dcterms:W3CDTF">2025-09-23T08:37:29Z</dcterms:modified>
</cp:coreProperties>
</file>