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64" r:id="rId3"/>
    <p:sldId id="468" r:id="rId4"/>
    <p:sldId id="472" r:id="rId5"/>
    <p:sldId id="477" r:id="rId6"/>
    <p:sldId id="4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nzi Stefano" initials="LS" lastIdx="2" clrIdx="0">
    <p:extLst>
      <p:ext uri="{19B8F6BF-5375-455C-9EA6-DF929625EA0E}">
        <p15:presenceInfo xmlns:p15="http://schemas.microsoft.com/office/powerpoint/2012/main" userId="S-1-5-21-1343024091-688789844-1060284298-1887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 autoAdjust="0"/>
    <p:restoredTop sz="90349" autoAdjust="0"/>
  </p:normalViewPr>
  <p:slideViewPr>
    <p:cSldViewPr>
      <p:cViewPr varScale="1">
        <p:scale>
          <a:sx n="61" d="100"/>
          <a:sy n="61" d="100"/>
        </p:scale>
        <p:origin x="612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1CE93-5388-4AF6-9B0E-31549AD48656}" type="datetimeFigureOut">
              <a:rPr lang="fr-CH" smtClean="0"/>
              <a:t>23.09.2025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10040-A1A9-4F9D-B0A3-F68557E2E72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38283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10040-A1A9-4F9D-B0A3-F68557E2E726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914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10040-A1A9-4F9D-B0A3-F68557E2E726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4727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10040-A1A9-4F9D-B0A3-F68557E2E726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94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err="1"/>
              <a:t>gstyle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FB3F-FF4E-4415-830F-01B4978766F5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264A-0CD5-4237-A985-54ADF940EBA6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A9573-E460-4CF0-88C7-383A3858374B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CEED-AD46-4C05-A211-FEE3CDB68DA1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8118-32DA-44B1-BDEF-34BE3A281287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6C2C-3A82-40A2-9E0E-81FEEB91685E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9387E-9252-4B85-ACDA-300976175F83}" type="datetime1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D50-B51D-4809-BE41-3C17F42AEE82}" type="datetime1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73D0-BE36-4975-B7DE-8FADD57AB602}" type="datetime1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FAB2-E720-4BD8-817B-D642A1957E6D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1FA8-0BAF-48B5-9B48-177B35B12AC9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2C3EB-6570-4705-8DC6-B8D4A4083157}" type="datetime1">
              <a:rPr lang="en-US" smtClean="0"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A10D-7D5E-4932-A76F-CD1632FD3D96}" type="slidenum">
              <a:rPr lang="en-US" smtClean="0"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5.jpe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364" y="784099"/>
            <a:ext cx="11449272" cy="2241957"/>
          </a:xfrm>
        </p:spPr>
        <p:txBody>
          <a:bodyPr>
            <a:noAutofit/>
          </a:bodyPr>
          <a:lstStyle/>
          <a:p>
            <a:r>
              <a:rPr lang="en-US" sz="4000" dirty="0">
                <a:latin typeface="Calibri" panose="020F0502020204030204" pitchFamily="34" charset="0"/>
              </a:rPr>
              <a:t>Sex-based difference in functional performance </a:t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</a:rPr>
              <a:t>and quality of life 1 year after supervised exercise </a:t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</a:rPr>
              <a:t>training in patients with symptomatic peripheral </a:t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</a:rPr>
              <a:t>artery disease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39" y="6001396"/>
            <a:ext cx="3168352" cy="589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99456" y="3851620"/>
            <a:ext cx="101531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Stefano Lanzi, Anina Pousaz, Luca Calanca, Lucia Mazzolai</a:t>
            </a:r>
            <a:endParaRPr lang="fr-CH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 of Angiology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Heart and Vessel Department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Lausanne University Hospital, Switzerland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6AB2DB-77E3-768F-6C81-13A535A3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9094" y="6453336"/>
            <a:ext cx="2844800" cy="365125"/>
          </a:xfrm>
        </p:spPr>
        <p:txBody>
          <a:bodyPr/>
          <a:lstStyle/>
          <a:p>
            <a:fld id="{04A3A10D-7D5E-4932-A76F-CD1632FD3D96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CD0166-822F-3694-A4C5-C13BC24E0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85" y="1175600"/>
            <a:ext cx="5355809" cy="5492205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BEF7165E-A7CD-73B6-94B1-8E2E0D64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72" y="280067"/>
            <a:ext cx="10972800" cy="698469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 – PAD and exercise training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7506D17-FC18-9509-6848-D21B4F465A43}"/>
              </a:ext>
            </a:extLst>
          </p:cNvPr>
          <p:cNvSpPr txBox="1"/>
          <p:nvPr/>
        </p:nvSpPr>
        <p:spPr>
          <a:xfrm>
            <a:off x="5735960" y="6508417"/>
            <a:ext cx="58326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000" dirty="0">
                <a:latin typeface="Calibri" panose="020F0502020204030204" pitchFamily="34" charset="0"/>
              </a:rPr>
              <a:t>Mazzolai et al., </a:t>
            </a:r>
            <a:r>
              <a:rPr lang="en-US" sz="1000" dirty="0" err="1">
                <a:latin typeface="Calibri" panose="020F0502020204030204" pitchFamily="34" charset="0"/>
              </a:rPr>
              <a:t>Eur</a:t>
            </a:r>
            <a:r>
              <a:rPr lang="en-US" sz="1000" dirty="0">
                <a:latin typeface="Calibri" panose="020F0502020204030204" pitchFamily="34" charset="0"/>
              </a:rPr>
              <a:t> Heart J. 2024 Aug 30:ehae179; Mazzolai et al., </a:t>
            </a:r>
            <a:r>
              <a:rPr lang="en-US" sz="1000" dirty="0" err="1">
                <a:latin typeface="Calibri" panose="020F0502020204030204" pitchFamily="34" charset="0"/>
              </a:rPr>
              <a:t>Eur</a:t>
            </a:r>
            <a:r>
              <a:rPr lang="en-US" sz="1000" dirty="0">
                <a:latin typeface="Calibri" panose="020F0502020204030204" pitchFamily="34" charset="0"/>
              </a:rPr>
              <a:t> Heart J. 2024 Apr 14;45(15):1303-1321</a:t>
            </a:r>
            <a:endParaRPr lang="fr-CH" sz="1000" dirty="0">
              <a:latin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2767B4-05A6-0CE4-EF84-94A320BEF10A}"/>
              </a:ext>
            </a:extLst>
          </p:cNvPr>
          <p:cNvSpPr txBox="1"/>
          <p:nvPr/>
        </p:nvSpPr>
        <p:spPr>
          <a:xfrm>
            <a:off x="8334788" y="213285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Long-term benefits?</a:t>
            </a:r>
          </a:p>
          <a:p>
            <a:pPr marL="342900" indent="-342900" algn="just">
              <a:buFontTx/>
              <a:buChar char="-"/>
            </a:pPr>
            <a:r>
              <a:rPr lang="en-GB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Functional performance </a:t>
            </a:r>
          </a:p>
          <a:p>
            <a:pPr marL="342900" indent="-342900" algn="just">
              <a:buFontTx/>
              <a:buChar char="-"/>
            </a:pPr>
            <a:r>
              <a:rPr lang="en-GB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Quality of life</a:t>
            </a:r>
          </a:p>
          <a:p>
            <a:pPr marL="342900" indent="-342900" algn="just">
              <a:buFontTx/>
              <a:buChar char="-"/>
            </a:pPr>
            <a:r>
              <a:rPr lang="en-GB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Self-perceived walking ability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9D60C5E-FB4D-CB66-6D66-1159DF5602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806" y="2153097"/>
            <a:ext cx="1358280" cy="135828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340278C-59CB-5775-BC68-F4A3D4DE31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950" y="3944981"/>
            <a:ext cx="1224136" cy="1224136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B316793B-0D2F-4105-9FBA-151E66A2DD00}"/>
              </a:ext>
            </a:extLst>
          </p:cNvPr>
          <p:cNvSpPr txBox="1"/>
          <p:nvPr/>
        </p:nvSpPr>
        <p:spPr>
          <a:xfrm>
            <a:off x="8334788" y="4356994"/>
            <a:ext cx="284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Sex-based difference? 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66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AB39F394-2BF9-FC40-B20E-A39E32C8D20E}"/>
              </a:ext>
            </a:extLst>
          </p:cNvPr>
          <p:cNvCxnSpPr>
            <a:cxnSpLocks/>
          </p:cNvCxnSpPr>
          <p:nvPr/>
        </p:nvCxnSpPr>
        <p:spPr>
          <a:xfrm>
            <a:off x="750094" y="3974835"/>
            <a:ext cx="10963492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59A9CE9F-D057-7F71-CC66-C71CF4AB67B4}"/>
              </a:ext>
            </a:extLst>
          </p:cNvPr>
          <p:cNvGrpSpPr/>
          <p:nvPr/>
        </p:nvGrpSpPr>
        <p:grpSpPr>
          <a:xfrm>
            <a:off x="960579" y="2513557"/>
            <a:ext cx="1205136" cy="1282493"/>
            <a:chOff x="702774" y="3383781"/>
            <a:chExt cx="1205136" cy="1282493"/>
          </a:xfrm>
        </p:grpSpPr>
        <p:sp>
          <p:nvSpPr>
            <p:cNvPr id="7" name="Rectangle avec flèche vers la droite 6">
              <a:extLst>
                <a:ext uri="{FF2B5EF4-FFF2-40B4-BE49-F238E27FC236}">
                  <a16:creationId xmlns:a16="http://schemas.microsoft.com/office/drawing/2014/main" id="{08399C25-ECD2-4440-BCEE-EEEF172E61BB}"/>
                </a:ext>
              </a:extLst>
            </p:cNvPr>
            <p:cNvSpPr/>
            <p:nvPr/>
          </p:nvSpPr>
          <p:spPr>
            <a:xfrm rot="5400000">
              <a:off x="664095" y="3422460"/>
              <a:ext cx="1282493" cy="120513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664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935ACD7D-72F1-934A-AAAB-D155A7526FE7}"/>
                </a:ext>
              </a:extLst>
            </p:cNvPr>
            <p:cNvSpPr txBox="1"/>
            <p:nvPr/>
          </p:nvSpPr>
          <p:spPr>
            <a:xfrm>
              <a:off x="763156" y="3539131"/>
              <a:ext cx="108436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Pre-program</a:t>
              </a:r>
              <a:r>
                <a:rPr lang="fr-FR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assessments</a:t>
              </a:r>
            </a:p>
          </p:txBody>
        </p:sp>
      </p:grpSp>
      <p:pic>
        <p:nvPicPr>
          <p:cNvPr id="6150" name="Picture 6" descr="Man climbing stairs vector ic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t="11312" r="16528" b="14735"/>
          <a:stretch/>
        </p:blipFill>
        <p:spPr bwMode="auto">
          <a:xfrm>
            <a:off x="4981670" y="4382461"/>
            <a:ext cx="1657282" cy="1734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6-Minute Walk Test – Applications sur Google Play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853" y="4438359"/>
            <a:ext cx="1740971" cy="1740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Clipboard with checklist on a white sheet of paper with green tick marks. Check list, to do, questionnaire concept. Document on the table. Top view. Minimalist isolated flat vector illustration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068" t="11877" r="31785" b="9824"/>
          <a:stretch/>
        </p:blipFill>
        <p:spPr bwMode="auto">
          <a:xfrm>
            <a:off x="9874831" y="4187943"/>
            <a:ext cx="1742988" cy="185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e 12">
            <a:extLst>
              <a:ext uri="{FF2B5EF4-FFF2-40B4-BE49-F238E27FC236}">
                <a16:creationId xmlns:a16="http://schemas.microsoft.com/office/drawing/2014/main" id="{1B6634D4-A47A-7568-D4ED-C1615E4EC34B}"/>
              </a:ext>
            </a:extLst>
          </p:cNvPr>
          <p:cNvGrpSpPr/>
          <p:nvPr/>
        </p:nvGrpSpPr>
        <p:grpSpPr>
          <a:xfrm>
            <a:off x="6012448" y="2520691"/>
            <a:ext cx="1205136" cy="1282493"/>
            <a:chOff x="8544273" y="3430266"/>
            <a:chExt cx="1205136" cy="1282493"/>
          </a:xfrm>
        </p:grpSpPr>
        <p:sp>
          <p:nvSpPr>
            <p:cNvPr id="17" name="Rectangle avec flèche vers la droite 16">
              <a:extLst>
                <a:ext uri="{FF2B5EF4-FFF2-40B4-BE49-F238E27FC236}">
                  <a16:creationId xmlns:a16="http://schemas.microsoft.com/office/drawing/2014/main" id="{08399C25-ECD2-4440-BCEE-EEEF172E61BB}"/>
                </a:ext>
              </a:extLst>
            </p:cNvPr>
            <p:cNvSpPr/>
            <p:nvPr/>
          </p:nvSpPr>
          <p:spPr>
            <a:xfrm rot="5400000">
              <a:off x="8505594" y="3468945"/>
              <a:ext cx="1282493" cy="120513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664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935ACD7D-72F1-934A-AAAB-D155A7526FE7}"/>
                </a:ext>
              </a:extLst>
            </p:cNvPr>
            <p:cNvSpPr txBox="1"/>
            <p:nvPr/>
          </p:nvSpPr>
          <p:spPr>
            <a:xfrm>
              <a:off x="8604655" y="3598372"/>
              <a:ext cx="108436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Post-program</a:t>
              </a:r>
              <a:r>
                <a:rPr lang="fr-FR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assessments</a:t>
              </a:r>
            </a:p>
          </p:txBody>
        </p:sp>
      </p:grp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4" t="17410" r="20292" b="6345"/>
          <a:stretch/>
        </p:blipFill>
        <p:spPr>
          <a:xfrm>
            <a:off x="2289148" y="1478656"/>
            <a:ext cx="3599867" cy="2403685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8A6BE6A-9A55-214B-969B-8644CE4C15A6}"/>
              </a:ext>
            </a:extLst>
          </p:cNvPr>
          <p:cNvSpPr txBox="1"/>
          <p:nvPr/>
        </p:nvSpPr>
        <p:spPr>
          <a:xfrm>
            <a:off x="1631504" y="610201"/>
            <a:ext cx="482453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months, 3x/week</a:t>
            </a:r>
          </a:p>
          <a:p>
            <a:pPr algn="ctr"/>
            <a:r>
              <a:rPr lang="en-GB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1x/week functional lower limb strengthening</a:t>
            </a:r>
          </a:p>
          <a:p>
            <a:pPr algn="ctr"/>
            <a:r>
              <a:rPr lang="en-GB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2x/</a:t>
            </a:r>
            <a:r>
              <a:rPr lang="en-GB" sz="16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wk</a:t>
            </a:r>
            <a:r>
              <a:rPr lang="en-GB" sz="16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Nordic walking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35ACD7D-72F1-934A-AAAB-D155A7526FE7}"/>
              </a:ext>
            </a:extLst>
          </p:cNvPr>
          <p:cNvSpPr txBox="1"/>
          <p:nvPr/>
        </p:nvSpPr>
        <p:spPr>
          <a:xfrm>
            <a:off x="4982768" y="6278648"/>
            <a:ext cx="168929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Stair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climb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test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35ACD7D-72F1-934A-AAAB-D155A7526FE7}"/>
              </a:ext>
            </a:extLst>
          </p:cNvPr>
          <p:cNvSpPr txBox="1"/>
          <p:nvPr/>
        </p:nvSpPr>
        <p:spPr>
          <a:xfrm>
            <a:off x="2704091" y="6280315"/>
            <a:ext cx="178646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6-min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walk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test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35ACD7D-72F1-934A-AAAB-D155A7526FE7}"/>
              </a:ext>
            </a:extLst>
          </p:cNvPr>
          <p:cNvSpPr txBox="1"/>
          <p:nvPr/>
        </p:nvSpPr>
        <p:spPr>
          <a:xfrm>
            <a:off x="7157011" y="6442832"/>
            <a:ext cx="201625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SPPB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battery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test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35ACD7D-72F1-934A-AAAB-D155A7526FE7}"/>
              </a:ext>
            </a:extLst>
          </p:cNvPr>
          <p:cNvSpPr txBox="1"/>
          <p:nvPr/>
        </p:nvSpPr>
        <p:spPr>
          <a:xfrm>
            <a:off x="9328296" y="6077778"/>
            <a:ext cx="290754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Quality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life and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04321FF8-5A1E-4B12-E7C9-245733CBE460}"/>
              </a:ext>
            </a:extLst>
          </p:cNvPr>
          <p:cNvSpPr txBox="1">
            <a:spLocks/>
          </p:cNvSpPr>
          <p:nvPr/>
        </p:nvSpPr>
        <p:spPr>
          <a:xfrm>
            <a:off x="416272" y="280067"/>
            <a:ext cx="10972800" cy="698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1340984E-ABEC-6878-4D39-91C0DAB7E659}"/>
              </a:ext>
            </a:extLst>
          </p:cNvPr>
          <p:cNvGrpSpPr/>
          <p:nvPr/>
        </p:nvGrpSpPr>
        <p:grpSpPr>
          <a:xfrm>
            <a:off x="8392837" y="2509215"/>
            <a:ext cx="1205136" cy="1282493"/>
            <a:chOff x="8544273" y="3430266"/>
            <a:chExt cx="1205136" cy="1282493"/>
          </a:xfrm>
        </p:grpSpPr>
        <p:sp>
          <p:nvSpPr>
            <p:cNvPr id="15" name="Rectangle avec flèche vers la droite 16">
              <a:extLst>
                <a:ext uri="{FF2B5EF4-FFF2-40B4-BE49-F238E27FC236}">
                  <a16:creationId xmlns:a16="http://schemas.microsoft.com/office/drawing/2014/main" id="{5FB90CFA-8757-D255-5D0E-E50C731702E4}"/>
                </a:ext>
              </a:extLst>
            </p:cNvPr>
            <p:cNvSpPr/>
            <p:nvPr/>
          </p:nvSpPr>
          <p:spPr>
            <a:xfrm rot="5400000">
              <a:off x="8505594" y="3468945"/>
              <a:ext cx="1282493" cy="120513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664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5E0BF05A-1336-7AD2-2DF8-9707488238AC}"/>
                </a:ext>
              </a:extLst>
            </p:cNvPr>
            <p:cNvSpPr txBox="1"/>
            <p:nvPr/>
          </p:nvSpPr>
          <p:spPr>
            <a:xfrm>
              <a:off x="8604655" y="3506039"/>
              <a:ext cx="108436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CH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 </a:t>
              </a:r>
              <a:r>
                <a:rPr lang="fr-CH" sz="12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months</a:t>
              </a:r>
              <a:r>
                <a:rPr lang="fr-CH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follow-up </a:t>
              </a:r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assessments</a:t>
              </a: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2306C92A-E28B-53E6-DD86-7D503B8C458A}"/>
              </a:ext>
            </a:extLst>
          </p:cNvPr>
          <p:cNvGrpSpPr/>
          <p:nvPr/>
        </p:nvGrpSpPr>
        <p:grpSpPr>
          <a:xfrm>
            <a:off x="10531711" y="2497739"/>
            <a:ext cx="1205136" cy="1282493"/>
            <a:chOff x="8544273" y="3430266"/>
            <a:chExt cx="1205136" cy="1282493"/>
          </a:xfrm>
        </p:grpSpPr>
        <p:sp>
          <p:nvSpPr>
            <p:cNvPr id="28" name="Rectangle avec flèche vers la droite 16">
              <a:extLst>
                <a:ext uri="{FF2B5EF4-FFF2-40B4-BE49-F238E27FC236}">
                  <a16:creationId xmlns:a16="http://schemas.microsoft.com/office/drawing/2014/main" id="{084E1353-20E1-5F86-8CAA-7E6347B53D24}"/>
                </a:ext>
              </a:extLst>
            </p:cNvPr>
            <p:cNvSpPr/>
            <p:nvPr/>
          </p:nvSpPr>
          <p:spPr>
            <a:xfrm rot="5400000">
              <a:off x="8505594" y="3468945"/>
              <a:ext cx="1282493" cy="1205136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664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E132F1DC-54AC-CF9C-F5FE-51CB1EE04E6C}"/>
                </a:ext>
              </a:extLst>
            </p:cNvPr>
            <p:cNvSpPr txBox="1"/>
            <p:nvPr/>
          </p:nvSpPr>
          <p:spPr>
            <a:xfrm>
              <a:off x="8604655" y="3506039"/>
              <a:ext cx="108436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CH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 </a:t>
              </a:r>
              <a:r>
                <a:rPr lang="fr-CH" sz="12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months</a:t>
              </a:r>
              <a:r>
                <a:rPr lang="fr-CH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follow-up </a:t>
              </a:r>
              <a:r>
                <a:rPr lang="en-GB" sz="1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assessments</a:t>
              </a:r>
            </a:p>
          </p:txBody>
        </p:sp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8D030D1D-A647-D7C0-C333-8B84FDFE60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5729" y="4076841"/>
            <a:ext cx="2176615" cy="2389155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8BC187D2-F4E8-C08C-40B7-39C155DC51C6}"/>
              </a:ext>
            </a:extLst>
          </p:cNvPr>
          <p:cNvSpPr txBox="1"/>
          <p:nvPr/>
        </p:nvSpPr>
        <p:spPr>
          <a:xfrm>
            <a:off x="288701" y="6278648"/>
            <a:ext cx="222700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Vascular assessment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F0734A22-7BD1-63CD-0CD2-9129D24F9F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3979" y="4528133"/>
            <a:ext cx="1511736" cy="151173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86DD749-985B-D219-8610-128072313500}"/>
              </a:ext>
            </a:extLst>
          </p:cNvPr>
          <p:cNvSpPr txBox="1"/>
          <p:nvPr/>
        </p:nvSpPr>
        <p:spPr>
          <a:xfrm>
            <a:off x="5695401" y="294820"/>
            <a:ext cx="65398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 patients (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women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30, men = 60) 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symptomatic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PAD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34411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1557CFF-3D0A-2DBE-71AE-0C4A8618C4A3}"/>
              </a:ext>
            </a:extLst>
          </p:cNvPr>
          <p:cNvSpPr txBox="1">
            <a:spLocks/>
          </p:cNvSpPr>
          <p:nvPr/>
        </p:nvSpPr>
        <p:spPr>
          <a:xfrm>
            <a:off x="416272" y="280067"/>
            <a:ext cx="10972800" cy="698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Results – functional performance (by sex)</a:t>
            </a:r>
          </a:p>
        </p:txBody>
      </p:sp>
      <p:pic>
        <p:nvPicPr>
          <p:cNvPr id="18" name="Picture 6" descr="Man climbing stairs vector icon">
            <a:extLst>
              <a:ext uri="{FF2B5EF4-FFF2-40B4-BE49-F238E27FC236}">
                <a16:creationId xmlns:a16="http://schemas.microsoft.com/office/drawing/2014/main" id="{07157272-BD57-89CD-D9A8-F1BB53CAA8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t="11312" r="16528" b="14735"/>
          <a:stretch/>
        </p:blipFill>
        <p:spPr bwMode="auto">
          <a:xfrm>
            <a:off x="4998045" y="1749271"/>
            <a:ext cx="1657282" cy="1734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6-Minute Walk Test – Applications sur Google Play">
            <a:extLst>
              <a:ext uri="{FF2B5EF4-FFF2-40B4-BE49-F238E27FC236}">
                <a16:creationId xmlns:a16="http://schemas.microsoft.com/office/drawing/2014/main" id="{D4F59913-5996-3E8B-2A4D-80A643A9F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228" y="1805169"/>
            <a:ext cx="1740971" cy="1740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B4C1744F-BEEE-8395-2FC9-D07666F071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2104" y="1443651"/>
            <a:ext cx="2176615" cy="2389155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7445C80C-0263-3CE9-5571-28637D9F07B7}"/>
              </a:ext>
            </a:extLst>
          </p:cNvPr>
          <p:cNvSpPr txBox="1"/>
          <p:nvPr/>
        </p:nvSpPr>
        <p:spPr>
          <a:xfrm>
            <a:off x="983432" y="4269609"/>
            <a:ext cx="10555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improvements in functional performance observed following the 3-month multimodal SET program were similarly maintained over a 12-month period in both women and men.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61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C99FE-4744-104F-00CC-99A49CE5F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EDC5EF4-24A0-B7C4-90AF-4FEA495578BC}"/>
              </a:ext>
            </a:extLst>
          </p:cNvPr>
          <p:cNvSpPr txBox="1">
            <a:spLocks/>
          </p:cNvSpPr>
          <p:nvPr/>
        </p:nvSpPr>
        <p:spPr>
          <a:xfrm>
            <a:off x="416272" y="280067"/>
            <a:ext cx="10972800" cy="698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Results – Quality of life and walking ability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B8E92A0D-8B89-D53B-D05F-9B8690729C5D}"/>
              </a:ext>
            </a:extLst>
          </p:cNvPr>
          <p:cNvSpPr txBox="1"/>
          <p:nvPr/>
        </p:nvSpPr>
        <p:spPr>
          <a:xfrm>
            <a:off x="954606" y="4941168"/>
            <a:ext cx="10446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Quality of life and walking ability were found to be improved over a 12-month period in women only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2" descr="Clipboard with checklist on a white sheet of paper with green tick marks. Check list, to do, questionnaire concept. Document on the table. Top view. Minimalist isolated flat vector illustration">
            <a:extLst>
              <a:ext uri="{FF2B5EF4-FFF2-40B4-BE49-F238E27FC236}">
                <a16:creationId xmlns:a16="http://schemas.microsoft.com/office/drawing/2014/main" id="{47E9DD72-C694-3AAF-F452-38F38506D8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068" t="11877" r="31785" b="9824"/>
          <a:stretch/>
        </p:blipFill>
        <p:spPr bwMode="auto">
          <a:xfrm>
            <a:off x="4308224" y="1412776"/>
            <a:ext cx="3188896" cy="3388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14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364" y="784099"/>
            <a:ext cx="11449272" cy="224195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Thank you </a:t>
            </a:r>
            <a:r>
              <a:rPr lang="en-US" sz="4000" b="1" dirty="0"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4000" b="1" dirty="0">
              <a:latin typeface="Calibri" panose="020F0502020204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39" y="6001396"/>
            <a:ext cx="3168352" cy="589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99556" y="3723930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Stefano Lanzi, Anina Pousaz, Luca Calanca, Lucia Mazzolai</a:t>
            </a:r>
            <a:endParaRPr lang="fr-CH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 of Angiology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Heart and Vessel Department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Lausanne University Hospital, Switzerland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3A10D-7D5E-4932-A76F-CD1632FD3D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38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248</Words>
  <Application>Microsoft Office PowerPoint</Application>
  <PresentationFormat>Grand écran</PresentationFormat>
  <Paragraphs>43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Thème Office</vt:lpstr>
      <vt:lpstr>Sex-based difference in functional performance  and quality of life 1 year after supervised exercise  training in patients with symptomatic peripheral  artery disease</vt:lpstr>
      <vt:lpstr>Introduction – PAD and exercise training</vt:lpstr>
      <vt:lpstr>Présentation PowerPoint</vt:lpstr>
      <vt:lpstr>Présentation PowerPoint</vt:lpstr>
      <vt:lpstr>Présentation PowerPoint</vt:lpstr>
      <vt:lpstr>Thank you </vt:lpstr>
    </vt:vector>
  </TitlesOfParts>
  <Company>CHUV | Centre hospitalier universitaire vaudois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Lanzi Stefano</dc:creator>
  <cp:lastModifiedBy>Juillard Anne-Sophie</cp:lastModifiedBy>
  <cp:revision>621</cp:revision>
  <dcterms:created xsi:type="dcterms:W3CDTF">2018-07-16T09:20:16Z</dcterms:created>
  <dcterms:modified xsi:type="dcterms:W3CDTF">2025-09-23T07:58:52Z</dcterms:modified>
</cp:coreProperties>
</file>