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7"/>
  </p:notesMasterIdLst>
  <p:handoutMasterIdLst>
    <p:handoutMasterId r:id="rId8"/>
  </p:handoutMasterIdLst>
  <p:sldIdLst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di Selsabil" initials="M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331"/>
    <a:srgbClr val="43484C"/>
    <a:srgbClr val="B6122E"/>
    <a:srgbClr val="B61239"/>
    <a:srgbClr val="B7032E"/>
    <a:srgbClr val="252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D585-EC98-5F43-A51C-5F2A8570C614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DB8F-65FF-AC44-94E6-BF5060E6CD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33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B32B-52D8-4306-A361-353EDAE3151D}" type="datetimeFigureOut">
              <a:rPr lang="fr-CH" smtClean="0"/>
              <a:t>29.09.2025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64DFB-F1B3-48AE-BC60-C194A991170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858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06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L’épigénétique regroupe les mécanismes modifiant l’expression des gènes qui ne dépendent pas de la séquence d’ADN.</a:t>
            </a:r>
          </a:p>
          <a:p>
            <a:r>
              <a:rPr lang="fr-CH" dirty="0"/>
              <a:t>La méthylation de l’ADN s’effectue essentiellement sur les cytosines (les </a:t>
            </a:r>
            <a:r>
              <a:rPr lang="fr-CH" dirty="0" err="1"/>
              <a:t>assays</a:t>
            </a:r>
            <a:r>
              <a:rPr lang="fr-CH" dirty="0"/>
              <a:t> des tests ne regardent que ce type de </a:t>
            </a:r>
            <a:r>
              <a:rPr lang="fr-CH" dirty="0" err="1"/>
              <a:t>methylation</a:t>
            </a:r>
            <a:r>
              <a:rPr lang="fr-CH" dirty="0"/>
              <a:t>). En général + le promoteur d’un gène est méthylé, moins le gène est exprimé (mais il y a des exceptions, et des </a:t>
            </a:r>
            <a:r>
              <a:rPr lang="fr-CH" dirty="0" err="1"/>
              <a:t>regions</a:t>
            </a:r>
            <a:r>
              <a:rPr lang="fr-CH" dirty="0"/>
              <a:t> </a:t>
            </a:r>
            <a:r>
              <a:rPr lang="fr-CH" dirty="0" err="1"/>
              <a:t>regulatrices</a:t>
            </a:r>
            <a:r>
              <a:rPr lang="fr-CH" dirty="0"/>
              <a:t> de l’ADN peuvent se trouver à bonne distance de leur gène cible: la </a:t>
            </a:r>
            <a:r>
              <a:rPr lang="fr-CH" dirty="0" err="1"/>
              <a:t>methylation</a:t>
            </a:r>
            <a:r>
              <a:rPr lang="fr-CH" dirty="0"/>
              <a:t> peut donc aussi réguler des gènes distants de la région méthylée).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668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008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3" y="1930399"/>
            <a:ext cx="8334909" cy="1635443"/>
          </a:xfrm>
        </p:spPr>
        <p:txBody>
          <a:bodyPr anchor="t">
            <a:normAutofit/>
          </a:bodyPr>
          <a:lstStyle>
            <a:lvl1pPr algn="ctr">
              <a:defRPr sz="3300" b="1" i="0">
                <a:solidFill>
                  <a:srgbClr val="B6122E"/>
                </a:solidFill>
                <a:latin typeface="Arial Unicode MS"/>
                <a:cs typeface="Arial Unicode MS"/>
              </a:defRPr>
            </a:lvl1pPr>
          </a:lstStyle>
          <a:p>
            <a:r>
              <a:rPr lang="fr-CH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5768" y="3797899"/>
            <a:ext cx="8334614" cy="909567"/>
          </a:xfrm>
          <a:noFill/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i="1" baseline="0">
                <a:solidFill>
                  <a:srgbClr val="43484C"/>
                </a:solidFill>
                <a:latin typeface="Arial Unicode MS"/>
                <a:cs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fr-CH" dirty="0"/>
              <a:t>Cliquez ici pour insérer le nom et/ou la date</a:t>
            </a:r>
            <a:endParaRPr lang="fr-C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460530" y="358530"/>
            <a:ext cx="38100" cy="406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47815" y="193582"/>
            <a:ext cx="2548561" cy="1537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logo_unisante__3lignes_Powerpoint_RV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23850"/>
            <a:ext cx="1828800" cy="10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8229600" cy="4915367"/>
          </a:xfrm>
        </p:spPr>
        <p:txBody>
          <a:bodyPr vert="eaVert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pic>
        <p:nvPicPr>
          <p:cNvPr id="8" name="Image 7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5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7802016" y="500042"/>
            <a:ext cx="1090464" cy="5626121"/>
          </a:xfrm>
        </p:spPr>
        <p:txBody>
          <a:bodyPr vert="eaVert"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Cliquez pour modifier le titre</a:t>
            </a:r>
            <a:endParaRPr lang="fr-CH" dirty="0"/>
          </a:p>
        </p:txBody>
      </p:sp>
      <p:sp>
        <p:nvSpPr>
          <p:cNvPr id="7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7139136" cy="5626121"/>
          </a:xfrm>
        </p:spPr>
        <p:txBody>
          <a:bodyPr vert="eaVert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pic>
        <p:nvPicPr>
          <p:cNvPr id="8" name="Image 7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3" y="2711449"/>
            <a:ext cx="8334909" cy="1635443"/>
          </a:xfrm>
        </p:spPr>
        <p:txBody>
          <a:bodyPr anchor="t">
            <a:normAutofit/>
          </a:bodyPr>
          <a:lstStyle>
            <a:lvl1pPr algn="ctr">
              <a:defRPr sz="3300" b="1" i="0">
                <a:solidFill>
                  <a:srgbClr val="B6122E"/>
                </a:solidFill>
                <a:latin typeface="Arial Unicode MS"/>
                <a:cs typeface="Arial Unicode MS"/>
              </a:defRPr>
            </a:lvl1pPr>
          </a:lstStyle>
          <a:p>
            <a:r>
              <a:rPr lang="fr-CH" dirty="0"/>
              <a:t>Merci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460530" y="358530"/>
            <a:ext cx="38100" cy="406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47815" y="193582"/>
            <a:ext cx="2548561" cy="1537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_unisante_CMJN_3ligne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23850"/>
            <a:ext cx="1824559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62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15367"/>
          </a:xfrm>
        </p:spPr>
        <p:txBody>
          <a:bodyPr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pic>
        <p:nvPicPr>
          <p:cNvPr id="8" name="Image 7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3600" b="1" cap="none" baseline="0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rgbClr val="4348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8" name="Image 7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91536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915367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pic>
        <p:nvPicPr>
          <p:cNvPr id="12" name="Image 11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00809"/>
            <a:ext cx="4040188" cy="427355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700809"/>
            <a:ext cx="4041775" cy="427355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pic>
        <p:nvPicPr>
          <p:cNvPr id="14" name="Image 13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pic>
        <p:nvPicPr>
          <p:cNvPr id="6" name="Image 5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6" name="Image 5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46180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267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9" name="Image 8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446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9" name="Image 8" descr="logo_unisante_CMJN_1ligne_Powerpoin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3"/>
            <a:ext cx="8229600" cy="433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8770" y="6238174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B6C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8066B1-5D95-A84B-B76E-9182D90F246B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8" name="Image 7" descr="logo_unisante_CMJN_1ligne_Powerpoint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" y="6206826"/>
            <a:ext cx="5216708" cy="248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B61239"/>
          </a:solidFill>
          <a:latin typeface="Arial Unicode MS"/>
          <a:ea typeface="+mj-ea"/>
          <a:cs typeface="Arial Unicode M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28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24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20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16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4pPr>
      <a:lvl5pPr marL="2000250" indent="-17145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12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1070" y="2875645"/>
            <a:ext cx="8334909" cy="1106709"/>
          </a:xfrm>
        </p:spPr>
        <p:txBody>
          <a:bodyPr>
            <a:noAutofit/>
          </a:bodyPr>
          <a:lstStyle/>
          <a:p>
            <a:r>
              <a:rPr lang="fr-FR" sz="2400" dirty="0"/>
              <a:t>Épigénétique maternelle pour la détection et la prévention des maladies </a:t>
            </a:r>
            <a:r>
              <a:rPr lang="fr-FR" sz="2400" dirty="0" err="1"/>
              <a:t>cardiométaboliques</a:t>
            </a:r>
            <a:r>
              <a:rPr lang="fr-FR" sz="2400" dirty="0"/>
              <a:t> après le diabète gestationnel</a:t>
            </a:r>
            <a:endParaRPr lang="fr-GA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6453" y="5168687"/>
            <a:ext cx="5291091" cy="909567"/>
          </a:xfrm>
        </p:spPr>
        <p:txBody>
          <a:bodyPr/>
          <a:lstStyle/>
          <a:p>
            <a:r>
              <a:rPr lang="fr-FR" sz="1800" i="0" dirty="0"/>
              <a:t>Cérémonie</a:t>
            </a:r>
            <a:r>
              <a:rPr lang="fr-FR" sz="1800" dirty="0"/>
              <a:t> « Prix Santé Cardiovasculaire 2025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E028CD-21EA-C2AD-7A21-3D2E2E5DF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14" b="39927"/>
          <a:stretch/>
        </p:blipFill>
        <p:spPr>
          <a:xfrm>
            <a:off x="6295590" y="5940463"/>
            <a:ext cx="752982" cy="2618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A7FEF7-74DF-3642-FE47-7B0228529013}"/>
              </a:ext>
            </a:extLst>
          </p:cNvPr>
          <p:cNvSpPr txBox="1"/>
          <p:nvPr/>
        </p:nvSpPr>
        <p:spPr>
          <a:xfrm>
            <a:off x="6216453" y="6143201"/>
            <a:ext cx="8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 Rounded MT Bold" panose="020F0704030504030204" pitchFamily="34" charset="0"/>
              </a:rPr>
              <a:t>LVCV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5C33E5-15F3-70B1-0CE0-0E9B79558F13}"/>
              </a:ext>
            </a:extLst>
          </p:cNvPr>
          <p:cNvSpPr txBox="1"/>
          <p:nvPr/>
        </p:nvSpPr>
        <p:spPr>
          <a:xfrm>
            <a:off x="7048572" y="5810569"/>
            <a:ext cx="216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Ligue vaudoise contre les maladies cardiovasculaires</a:t>
            </a:r>
          </a:p>
        </p:txBody>
      </p:sp>
      <p:pic>
        <p:nvPicPr>
          <p:cNvPr id="13" name="Image 12" descr="Une image contenant capture d’écran, symbole, Carmin, rouge&#10;&#10;Description générée automatiquement">
            <a:extLst>
              <a:ext uri="{FF2B5EF4-FFF2-40B4-BE49-F238E27FC236}">
                <a16:creationId xmlns:a16="http://schemas.microsoft.com/office/drawing/2014/main" id="{7840C8EA-4B54-1122-2276-96440DB25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638"/>
          <a:stretch/>
        </p:blipFill>
        <p:spPr>
          <a:xfrm>
            <a:off x="6411299" y="184921"/>
            <a:ext cx="2657920" cy="1282866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A96B730A-4C02-6B39-5F2E-261F6F25D9D2}"/>
              </a:ext>
            </a:extLst>
          </p:cNvPr>
          <p:cNvSpPr txBox="1">
            <a:spLocks/>
          </p:cNvSpPr>
          <p:nvPr/>
        </p:nvSpPr>
        <p:spPr>
          <a:xfrm>
            <a:off x="3199430" y="4110238"/>
            <a:ext cx="2958187" cy="1106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b="1" i="0" kern="1200">
                <a:solidFill>
                  <a:srgbClr val="B6122E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Dr </a:t>
            </a:r>
            <a:r>
              <a:rPr lang="fr-FR" sz="1600" b="0" dirty="0" err="1">
                <a:solidFill>
                  <a:schemeClr val="tx1"/>
                </a:solidFill>
              </a:rPr>
              <a:t>Jonviea</a:t>
            </a:r>
            <a:r>
              <a:rPr lang="fr-FR" sz="1600" b="0" dirty="0">
                <a:solidFill>
                  <a:schemeClr val="tx1"/>
                </a:solidFill>
              </a:rPr>
              <a:t> Chamberlain</a:t>
            </a:r>
          </a:p>
          <a:p>
            <a:pPr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Prof. David Nanchen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62054F6-D7AD-ED3B-0023-BAFE9A883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181" y="1673487"/>
            <a:ext cx="2433637" cy="110144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48914CF-FDC7-2CB0-3C46-E7BC32812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156" y="1769507"/>
            <a:ext cx="581025" cy="6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2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/>
              <a:t>Signatures épigénétiques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5725" y="771420"/>
            <a:ext cx="8907698" cy="1674230"/>
          </a:xfrm>
        </p:spPr>
        <p:txBody>
          <a:bodyPr/>
          <a:lstStyle/>
          <a:p>
            <a:r>
              <a:rPr lang="fr-CH" sz="2000" dirty="0"/>
              <a:t>Les modifications épigénétiques se produisent en réponse à des changements liés à l'environnement et aux facteurs liés au style de vie et peuvent ensuite affecter l'expression de nos gènes. Elles sont </a:t>
            </a:r>
            <a:r>
              <a:rPr lang="fr-CH" sz="2000" u="sng" dirty="0"/>
              <a:t>réversibles.</a:t>
            </a:r>
            <a:endParaRPr lang="fr-CH" sz="2000" dirty="0"/>
          </a:p>
          <a:p>
            <a:r>
              <a:rPr lang="fr-CH" sz="2000" dirty="0"/>
              <a:t>Elles comprennent la méthylation de l’ADN.</a:t>
            </a:r>
          </a:p>
          <a:p>
            <a:endParaRPr lang="fr-CH" sz="2300" dirty="0"/>
          </a:p>
          <a:p>
            <a:pPr marL="0" indent="0">
              <a:buNone/>
            </a:pPr>
            <a:endParaRPr lang="fr-CH" sz="2300" dirty="0"/>
          </a:p>
          <a:p>
            <a:pPr marL="0" indent="0">
              <a:buNone/>
            </a:pPr>
            <a:endParaRPr lang="fr-CH" sz="23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883D0E-C890-19B1-850A-78D4227DC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56"/>
          <a:stretch/>
        </p:blipFill>
        <p:spPr>
          <a:xfrm>
            <a:off x="6623428" y="2695887"/>
            <a:ext cx="1660124" cy="12840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6021178-FD3E-DC3D-4976-6A81523EB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504"/>
          <a:stretch/>
        </p:blipFill>
        <p:spPr>
          <a:xfrm>
            <a:off x="5540128" y="2728539"/>
            <a:ext cx="825161" cy="12840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D0CA5A-47B7-120A-F2E3-F744AF838E69}"/>
              </a:ext>
            </a:extLst>
          </p:cNvPr>
          <p:cNvSpPr/>
          <p:nvPr/>
        </p:nvSpPr>
        <p:spPr>
          <a:xfrm>
            <a:off x="210267" y="6095310"/>
            <a:ext cx="5672832" cy="4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E4CA53EB-2B01-15FE-CAE0-D73160B54F69}"/>
              </a:ext>
            </a:extLst>
          </p:cNvPr>
          <p:cNvSpPr txBox="1">
            <a:spLocks/>
          </p:cNvSpPr>
          <p:nvPr/>
        </p:nvSpPr>
        <p:spPr>
          <a:xfrm>
            <a:off x="159902" y="4098470"/>
            <a:ext cx="8824196" cy="230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L’association entre un trait et le niveau de méthylation de l’ADN à des positions spécifiques du génome dans une cohorte peut être résumée sous la forme d’une signature épigénétique.</a:t>
            </a:r>
          </a:p>
          <a:p>
            <a:r>
              <a:rPr lang="fr-CH" sz="2000" dirty="0"/>
              <a:t>→ Signatures pour consommation tabac, alcool, activité physique, nutrition, âge biologique, charge allostatique et risque cardiovasculaire à partir d’un seul test épigénétique (qui évalue le niveau de méthylation de &gt;850’000 cytosines du génome dans un échantillon de sang).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CC1543-CFA4-F0CC-E18F-28FF753A8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5951" r="3993" b="17417"/>
          <a:stretch/>
        </p:blipFill>
        <p:spPr bwMode="auto">
          <a:xfrm>
            <a:off x="884470" y="2420784"/>
            <a:ext cx="4166925" cy="16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EDD6B68-EC6F-CDE4-8C83-8E8CB94B0984}"/>
              </a:ext>
            </a:extLst>
          </p:cNvPr>
          <p:cNvSpPr txBox="1"/>
          <p:nvPr/>
        </p:nvSpPr>
        <p:spPr>
          <a:xfrm>
            <a:off x="1323952" y="6623526"/>
            <a:ext cx="7820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Sources images: https://www.labclinics.com/2018/11/08/role-dna-methylation-disease/?lang=en et https://en.wikipedia.org/wiki/DNA_methylation</a:t>
            </a:r>
          </a:p>
        </p:txBody>
      </p:sp>
    </p:spTree>
    <p:extLst>
      <p:ext uri="{BB962C8B-B14F-4D97-AF65-F5344CB8AC3E}">
        <p14:creationId xmlns:p14="http://schemas.microsoft.com/office/powerpoint/2010/main" val="31972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EA10F10-9DF5-BA7A-A32F-7054C551E9AA}"/>
              </a:ext>
            </a:extLst>
          </p:cNvPr>
          <p:cNvSpPr/>
          <p:nvPr/>
        </p:nvSpPr>
        <p:spPr>
          <a:xfrm>
            <a:off x="1718404" y="6207123"/>
            <a:ext cx="4148996" cy="25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38203" y="722194"/>
            <a:ext cx="8642959" cy="1636191"/>
          </a:xfrm>
        </p:spPr>
        <p:txBody>
          <a:bodyPr/>
          <a:lstStyle/>
          <a:p>
            <a:r>
              <a:rPr lang="fr-FR" sz="2000" dirty="0"/>
              <a:t>Comparer chez des femmes en post-partum avec et sans diabète gestationnel (DG) les signatures épigénétiques de la charge allostatique, de l’âge biologique, et du risque cardiovasculaire </a:t>
            </a:r>
          </a:p>
          <a:p>
            <a:r>
              <a:rPr lang="fr-FR" sz="2000" dirty="0"/>
              <a:t>Déterminer l’utilité des profils épigénétiques d’autonomiser la littératie en matière de santé.</a:t>
            </a:r>
            <a:br>
              <a:rPr lang="fr-GA" sz="2000" dirty="0"/>
            </a:br>
            <a:endParaRPr lang="fr-CH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2BE421-42BC-0A10-2E5A-78CE7E47399A}"/>
              </a:ext>
            </a:extLst>
          </p:cNvPr>
          <p:cNvSpPr txBox="1"/>
          <p:nvPr/>
        </p:nvSpPr>
        <p:spPr>
          <a:xfrm>
            <a:off x="3984206" y="237234"/>
            <a:ext cx="162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chemeClr val="accent6">
                    <a:lumMod val="75000"/>
                  </a:schemeClr>
                </a:solidFill>
                <a:latin typeface="Arial Unicode MS"/>
              </a:rPr>
              <a:t>Objectifs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95533C-6DD7-9CFF-9384-9F858DE40DC8}"/>
              </a:ext>
            </a:extLst>
          </p:cNvPr>
          <p:cNvSpPr txBox="1"/>
          <p:nvPr/>
        </p:nvSpPr>
        <p:spPr>
          <a:xfrm>
            <a:off x="3984206" y="2391940"/>
            <a:ext cx="162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chemeClr val="accent6">
                    <a:lumMod val="75000"/>
                  </a:schemeClr>
                </a:solidFill>
                <a:latin typeface="Arial Unicode MS"/>
              </a:rPr>
              <a:t>Méthode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2536FC03-256C-7A44-F4D6-CFCE3CB64A0A}"/>
              </a:ext>
            </a:extLst>
          </p:cNvPr>
          <p:cNvSpPr/>
          <p:nvPr/>
        </p:nvSpPr>
        <p:spPr>
          <a:xfrm>
            <a:off x="2244890" y="4305753"/>
            <a:ext cx="1363392" cy="497149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F348DA82-FC7B-1264-60C3-B57E01C877FC}"/>
              </a:ext>
            </a:extLst>
          </p:cNvPr>
          <p:cNvSpPr/>
          <p:nvPr/>
        </p:nvSpPr>
        <p:spPr>
          <a:xfrm>
            <a:off x="5393114" y="4305753"/>
            <a:ext cx="1480746" cy="53639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1FF520B-099F-14C8-B665-2BDB5B5E0DDB}"/>
              </a:ext>
            </a:extLst>
          </p:cNvPr>
          <p:cNvSpPr txBox="1"/>
          <p:nvPr/>
        </p:nvSpPr>
        <p:spPr>
          <a:xfrm>
            <a:off x="60249" y="3986155"/>
            <a:ext cx="2051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Entrée étude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Test épigénétique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Questionnaire patient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 style de vie, stress, motivation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AC5B49F-AA9A-835D-AA7D-EE0E6D0BD6CB}"/>
              </a:ext>
            </a:extLst>
          </p:cNvPr>
          <p:cNvSpPr txBox="1"/>
          <p:nvPr/>
        </p:nvSpPr>
        <p:spPr>
          <a:xfrm>
            <a:off x="2157247" y="3623828"/>
            <a:ext cx="1538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+2 semaines après le </a:t>
            </a:r>
            <a:r>
              <a:rPr lang="fr-CH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prélévement</a:t>
            </a: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BE31A54-628B-CEEC-A297-3F39748548F6}"/>
              </a:ext>
            </a:extLst>
          </p:cNvPr>
          <p:cNvSpPr txBox="1"/>
          <p:nvPr/>
        </p:nvSpPr>
        <p:spPr>
          <a:xfrm>
            <a:off x="338203" y="3062754"/>
            <a:ext cx="731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N=20 participants (10 femmes post-partum avec antécédents de DG, 10 sans)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DAD17A9-6A62-4294-A17A-E3FBC16A08B5}"/>
              </a:ext>
            </a:extLst>
          </p:cNvPr>
          <p:cNvSpPr txBox="1"/>
          <p:nvPr/>
        </p:nvSpPr>
        <p:spPr>
          <a:xfrm>
            <a:off x="3705780" y="4093876"/>
            <a:ext cx="1592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Restitution du rapport épigénétique sur leur santé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899B9FB-E750-D117-9DD9-E3D6D281B4EE}"/>
              </a:ext>
            </a:extLst>
          </p:cNvPr>
          <p:cNvSpPr txBox="1"/>
          <p:nvPr/>
        </p:nvSpPr>
        <p:spPr>
          <a:xfrm>
            <a:off x="7081783" y="3966575"/>
            <a:ext cx="1939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Questionnaire patient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 motivation à modifier leur style de vie, ainsi que l’utilité et l’impact de l’information épigénétique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9E627FB-A411-EE06-84F9-824211526D97}"/>
              </a:ext>
            </a:extLst>
          </p:cNvPr>
          <p:cNvSpPr txBox="1"/>
          <p:nvPr/>
        </p:nvSpPr>
        <p:spPr>
          <a:xfrm>
            <a:off x="1847699" y="5728147"/>
            <a:ext cx="5448601" cy="707886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Evaluation des résultats et communication des conclusions aux participants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B1EA74-F81B-07FC-D320-F5E95D6AEE6E}"/>
              </a:ext>
            </a:extLst>
          </p:cNvPr>
          <p:cNvSpPr/>
          <p:nvPr/>
        </p:nvSpPr>
        <p:spPr>
          <a:xfrm>
            <a:off x="235258" y="6107673"/>
            <a:ext cx="1383992" cy="60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8D705A3-247A-8DC2-593E-5D92BBBD132C}"/>
              </a:ext>
            </a:extLst>
          </p:cNvPr>
          <p:cNvSpPr txBox="1"/>
          <p:nvPr/>
        </p:nvSpPr>
        <p:spPr>
          <a:xfrm>
            <a:off x="5205090" y="3623828"/>
            <a:ext cx="185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+2 mois après le restitution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3399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/>
      <p:bldP spid="20" grpId="0"/>
      <p:bldP spid="22" grpId="0"/>
      <p:bldP spid="23" grpId="0"/>
      <p:bldP spid="24" grpId="0"/>
      <p:bldP spid="2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A021A07-DEA3-0C64-35F4-6E557C17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6BB4528-76E9-A974-0E75-1A159571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4" y="207106"/>
            <a:ext cx="8807551" cy="1018378"/>
          </a:xfrm>
        </p:spPr>
        <p:txBody>
          <a:bodyPr/>
          <a:lstStyle/>
          <a:p>
            <a:pPr algn="ctr"/>
            <a:r>
              <a:rPr lang="fr-FR" sz="2000" i="1" dirty="0"/>
              <a:t>La mise à disposition de profils épigénétiques pourraient encourager la proactivité dans la gestion de santé chez les femmes avec un risque accru de maladies cardiovasculaires.</a:t>
            </a:r>
            <a:endParaRPr lang="fr-CH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6D5EA9-BB60-C9B2-1AE7-5913B6CA8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0793"/>
            <a:ext cx="8229600" cy="4646631"/>
          </a:xfrm>
        </p:spPr>
        <p:txBody>
          <a:bodyPr/>
          <a:lstStyle/>
          <a:p>
            <a:r>
              <a:rPr lang="fr-CH" sz="2400" dirty="0"/>
              <a:t>Les tests épigénétiques existent actuellement sur le marché global et sont disponibles aux individus</a:t>
            </a:r>
          </a:p>
          <a:p>
            <a:endParaRPr lang="fr-CH" sz="500" dirty="0"/>
          </a:p>
          <a:p>
            <a:r>
              <a:rPr lang="fr-CH" sz="2400" dirty="0"/>
              <a:t>L’épigénétique a un fort potentiel de prévention</a:t>
            </a:r>
          </a:p>
          <a:p>
            <a:pPr lvl="1"/>
            <a:r>
              <a:rPr lang="fr-CH" sz="2000" dirty="0"/>
              <a:t>…particulièrement dans les maladies ou l’estimation du risque de récidive est difficile à prédire comme le diabète gestationnel</a:t>
            </a:r>
          </a:p>
          <a:p>
            <a:endParaRPr lang="fr-CH" sz="500" dirty="0"/>
          </a:p>
          <a:p>
            <a:r>
              <a:rPr lang="fr-CH" sz="2400" dirty="0"/>
              <a:t>L’utilisation de l’information épigénétique pour soutenir la prévention et la modification de comportements à risque est novateur</a:t>
            </a:r>
          </a:p>
          <a:p>
            <a:endParaRPr lang="fr-FR" sz="500" dirty="0"/>
          </a:p>
          <a:p>
            <a:r>
              <a:rPr lang="fr-FR" sz="2400" dirty="0"/>
              <a:t>L’épigénétique nécessite des études d’implémentation avant de pouvoir être utilisé à plus large échelle en clinique</a:t>
            </a:r>
            <a:endParaRPr lang="fr-CH" sz="2400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419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U-23">
  <a:themeElements>
    <a:clrScheme name="Personnalisée 1">
      <a:dk1>
        <a:sysClr val="windowText" lastClr="000000"/>
      </a:dk1>
      <a:lt1>
        <a:sysClr val="window" lastClr="FFFFFF"/>
      </a:lt1>
      <a:dk2>
        <a:srgbClr val="696464"/>
      </a:dk2>
      <a:lt2>
        <a:srgbClr val="FFFCF3"/>
      </a:lt2>
      <a:accent1>
        <a:srgbClr val="DD271F"/>
      </a:accent1>
      <a:accent2>
        <a:srgbClr val="DD271F"/>
      </a:accent2>
      <a:accent3>
        <a:srgbClr val="DD261D"/>
      </a:accent3>
      <a:accent4>
        <a:srgbClr val="DE261D"/>
      </a:accent4>
      <a:accent5>
        <a:srgbClr val="DD261D"/>
      </a:accent5>
      <a:accent6>
        <a:srgbClr val="DD261F"/>
      </a:accent6>
      <a:hlink>
        <a:srgbClr val="DD261D"/>
      </a:hlink>
      <a:folHlink>
        <a:srgbClr val="DB281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powerpoint UNISANTE_4-3</Template>
  <TotalTime>0</TotalTime>
  <Words>512</Words>
  <Application>Microsoft Office PowerPoint</Application>
  <PresentationFormat>Affichage à l'écran (4:3)</PresentationFormat>
  <Paragraphs>43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Arial Unicode MS</vt:lpstr>
      <vt:lpstr>Calibri</vt:lpstr>
      <vt:lpstr>PMU-23</vt:lpstr>
      <vt:lpstr>Conception personnalisée</vt:lpstr>
      <vt:lpstr>Épigénétique maternelle pour la détection et la prévention des maladies cardiométaboliques après le diabète gestationnel</vt:lpstr>
      <vt:lpstr>Signatures épigénétiques</vt:lpstr>
      <vt:lpstr>Présentation PowerPoint</vt:lpstr>
      <vt:lpstr>La mise à disposition de profils épigénétiques pourraient encourager la proactivité dans la gestion de santé chez les femmes avec un risque accru de maladies cardiovasculaires.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Maadi Selsabil</dc:creator>
  <cp:lastModifiedBy>Juillard Anne-Sophie</cp:lastModifiedBy>
  <cp:revision>32</cp:revision>
  <dcterms:created xsi:type="dcterms:W3CDTF">2019-02-28T14:06:09Z</dcterms:created>
  <dcterms:modified xsi:type="dcterms:W3CDTF">2025-09-29T11:06:44Z</dcterms:modified>
</cp:coreProperties>
</file>