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98" r:id="rId1"/>
    <p:sldMasterId id="2147484077" r:id="rId2"/>
    <p:sldMasterId id="2147484174" r:id="rId3"/>
  </p:sldMasterIdLst>
  <p:notesMasterIdLst>
    <p:notesMasterId r:id="rId9"/>
  </p:notesMasterIdLst>
  <p:handoutMasterIdLst>
    <p:handoutMasterId r:id="rId10"/>
  </p:handoutMasterIdLst>
  <p:sldIdLst>
    <p:sldId id="1264" r:id="rId4"/>
    <p:sldId id="2147471070" r:id="rId5"/>
    <p:sldId id="2147471071" r:id="rId6"/>
    <p:sldId id="2147471072" r:id="rId7"/>
    <p:sldId id="1274" r:id="rId8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0066"/>
    <a:srgbClr val="003366"/>
    <a:srgbClr val="002448"/>
    <a:srgbClr val="FF3300"/>
    <a:srgbClr val="66FF33"/>
    <a:srgbClr val="FF99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1" autoAdjust="0"/>
    <p:restoredTop sz="86074" autoAdjust="0"/>
  </p:normalViewPr>
  <p:slideViewPr>
    <p:cSldViewPr>
      <p:cViewPr varScale="1">
        <p:scale>
          <a:sx n="98" d="100"/>
          <a:sy n="98" d="100"/>
        </p:scale>
        <p:origin x="1152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400"/>
    </p:cViewPr>
  </p:sorterViewPr>
  <p:notesViewPr>
    <p:cSldViewPr>
      <p:cViewPr varScale="1">
        <p:scale>
          <a:sx n="57" d="100"/>
          <a:sy n="57" d="100"/>
        </p:scale>
        <p:origin x="-183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7DBB6B71-42DF-400A-BF71-51420F7A9C12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367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AFE489FB-9123-48C0-BE50-23AA97EA2E40}" type="slidenum">
              <a:rPr lang="it-IT"/>
              <a:pPr>
                <a:defRPr/>
              </a:pPr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738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3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0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11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02400" y="1600201"/>
            <a:ext cx="5080000" cy="45307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6BB73A-582F-4420-9A14-CB10A2B2E5E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63453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A4FA9-C151-458D-B071-C422CC8D97C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15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CBCB6-918A-4F16-8408-4FDF2FD0733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41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787D3-415D-4A48-AC7E-3AF0ADD4ABD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03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44100-4505-4218-9256-8600AA253A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89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05A4E-68AD-46C4-98C6-952BBF324F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03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5DABC-1C2B-4A03-B7E3-AF2DC325E7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26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4B7E4-9D41-4D9B-ABBE-4B88DADAA6F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2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42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9C226-C81B-464B-AE6C-6FC868670FD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20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CC929-AFC4-4F1F-87B9-BD4DC2ADC5C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72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33AA6-883C-4FC9-B4C2-E3F2C4DF05F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01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0A857-B02A-44C0-B651-885AAC121E7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55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91868" y="1602207"/>
            <a:ext cx="4724400" cy="641460"/>
          </a:xfrm>
        </p:spPr>
        <p:txBody>
          <a:bodyPr anchor="ctr" anchorCtr="0">
            <a:noAutofit/>
          </a:bodyPr>
          <a:lstStyle>
            <a:lvl1pPr algn="l">
              <a:defRPr sz="1867" cap="none">
                <a:solidFill>
                  <a:srgbClr val="000000"/>
                </a:solidFill>
              </a:defRPr>
            </a:lvl1pPr>
          </a:lstStyle>
          <a:p>
            <a:r>
              <a:rPr lang="fr-CH" dirty="0"/>
              <a:t>Cliquez pour modifier  </a:t>
            </a:r>
            <a:br>
              <a:rPr lang="fr-CH" dirty="0"/>
            </a:br>
            <a:r>
              <a:rPr lang="fr-CH" dirty="0"/>
              <a:t>le sous-titre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91868" y="2243668"/>
            <a:ext cx="4724400" cy="3395133"/>
          </a:xfrm>
        </p:spPr>
        <p:txBody>
          <a:bodyPr>
            <a:noAutofit/>
          </a:bodyPr>
          <a:lstStyle>
            <a:lvl1pPr marL="0" indent="0" algn="l">
              <a:buNone/>
              <a:defRPr sz="4800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/>
              <a:t>Cliquez pour modifier le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33-372C-F744-8E37-D80ABF3C5A03}" type="datetimeFigureOut">
              <a:rPr lang="fr-FR" smtClean="0"/>
              <a:pPr/>
              <a:t>24/09/2025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AFFC-FDD8-464F-9D6B-F4A014C847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9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33-372C-F744-8E37-D80ABF3C5A03}" type="datetimeFigureOut">
              <a:rPr lang="fr-FR" smtClean="0"/>
              <a:pPr/>
              <a:t>24/09/2025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AFFC-FDD8-464F-9D6B-F4A014C847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04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72296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33-372C-F744-8E37-D80ABF3C5A03}" type="datetimeFigureOut">
              <a:rPr lang="fr-FR" smtClean="0"/>
              <a:pPr/>
              <a:t>24/09/2025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AFFC-FDD8-464F-9D6B-F4A014C847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136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33-372C-F744-8E37-D80ABF3C5A03}" type="datetimeFigureOut">
              <a:rPr lang="fr-FR" smtClean="0"/>
              <a:pPr/>
              <a:t>24/09/2025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AFFC-FDD8-464F-9D6B-F4A014C847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487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33-372C-F744-8E37-D80ABF3C5A03}" type="datetimeFigureOut">
              <a:rPr lang="fr-FR" smtClean="0"/>
              <a:pPr/>
              <a:t>24/09/2025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AFFC-FDD8-464F-9D6B-F4A014C847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35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33-372C-F744-8E37-D80ABF3C5A03}" type="datetimeFigureOut">
              <a:rPr lang="fr-FR" smtClean="0"/>
              <a:pPr/>
              <a:t>24/09/2025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AFFC-FDD8-464F-9D6B-F4A014C847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3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71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33-372C-F744-8E37-D80ABF3C5A03}" type="datetimeFigureOut">
              <a:rPr lang="fr-FR" smtClean="0"/>
              <a:pPr/>
              <a:t>24/09/2025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AFFC-FDD8-464F-9D6B-F4A014C847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916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33-372C-F744-8E37-D80ABF3C5A03}" type="datetimeFigureOut">
              <a:rPr lang="fr-FR" smtClean="0"/>
              <a:pPr/>
              <a:t>24/09/2025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AFFC-FDD8-464F-9D6B-F4A014C847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344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33-372C-F744-8E37-D80ABF3C5A03}" type="datetimeFigureOut">
              <a:rPr lang="fr-FR" smtClean="0"/>
              <a:pPr/>
              <a:t>24/09/2025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AFFC-FDD8-464F-9D6B-F4A014C847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1110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33-372C-F744-8E37-D80ABF3C5A03}" type="datetimeFigureOut">
              <a:rPr lang="fr-FR" smtClean="0"/>
              <a:pPr/>
              <a:t>24/09/2025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AFFC-FDD8-464F-9D6B-F4A014C847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52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33-372C-F744-8E37-D80ABF3C5A03}" type="datetimeFigureOut">
              <a:rPr lang="fr-FR" smtClean="0"/>
              <a:pPr/>
              <a:t>24/09/2025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AAFFC-FDD8-464F-9D6B-F4A014C847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82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3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8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42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24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0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3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E38E4D-051A-41E1-86A4-E56916468FD0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9/24/2025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orbe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86BB73A-582F-4420-9A14-CB10A2B2E5E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orbe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>
              <a:solidFill>
                <a:prstClr val="white">
                  <a:tint val="75000"/>
                </a:prstClr>
              </a:solidFill>
              <a:latin typeface="Corbe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595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>
                <a:cs typeface="+mn-cs"/>
              </a:defRPr>
            </a:lvl1pPr>
          </a:lstStyle>
          <a:p>
            <a:pPr>
              <a:defRPr/>
            </a:pPr>
            <a:fld id="{E0B16332-3E04-4DC4-8C2C-F3F8F2E73F9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5401"/>
            <a:ext cx="10972800" cy="863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dirty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940780"/>
            <a:ext cx="10972800" cy="5185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Cliquez pour modifier les styles du texte du masque</a:t>
            </a:r>
          </a:p>
          <a:p>
            <a:pPr lvl="1"/>
            <a:r>
              <a:rPr lang="fr-CH" dirty="0"/>
              <a:t>Deuxième niveau</a:t>
            </a:r>
          </a:p>
          <a:p>
            <a:pPr lvl="2"/>
            <a:r>
              <a:rPr lang="fr-CH" dirty="0"/>
              <a:t>Troisième niveau</a:t>
            </a:r>
          </a:p>
          <a:p>
            <a:pPr lvl="3"/>
            <a:r>
              <a:rPr lang="fr-CH" dirty="0"/>
              <a:t>Quatrième niveau</a:t>
            </a:r>
          </a:p>
          <a:p>
            <a:pPr lvl="4"/>
            <a:r>
              <a:rPr lang="fr-CH" dirty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441567"/>
            <a:ext cx="1780933" cy="2799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/>
              </a:defRPr>
            </a:lvl1pPr>
          </a:lstStyle>
          <a:p>
            <a:fld id="{3BE4B233-372C-F744-8E37-D80ABF3C5A03}" type="datetimeFigureOut">
              <a:rPr lang="fr-FR" smtClean="0"/>
              <a:pPr/>
              <a:t>24/09/2025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76706" y="6441567"/>
            <a:ext cx="4949695" cy="2799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351" y="6441567"/>
            <a:ext cx="914651" cy="2799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AAFFC-FDD8-464F-9D6B-F4A014C847E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5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333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kern="1200">
          <a:solidFill>
            <a:schemeClr val="tx1"/>
          </a:solidFill>
          <a:latin typeface="Arial"/>
          <a:ea typeface="+mn-ea"/>
          <a:cs typeface="Arial"/>
        </a:defRPr>
      </a:lvl1pPr>
      <a:lvl2pPr marL="609585" indent="0" algn="l" defTabSz="609585" rtl="0" eaLnBrk="1" latinLnBrk="0" hangingPunct="1">
        <a:spcBef>
          <a:spcPct val="20000"/>
        </a:spcBef>
        <a:buFont typeface="Arial"/>
        <a:buNone/>
        <a:defRPr sz="3733" kern="1200">
          <a:solidFill>
            <a:schemeClr val="tx1"/>
          </a:solidFill>
          <a:latin typeface="Arial"/>
          <a:ea typeface="+mn-ea"/>
          <a:cs typeface="Arial"/>
        </a:defRPr>
      </a:lvl2pPr>
      <a:lvl3pPr marL="1219170" indent="0" algn="l" defTabSz="609585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1828754" indent="0" algn="l" defTabSz="609585" rtl="0" eaLnBrk="1" latinLnBrk="0" hangingPunct="1">
        <a:spcBef>
          <a:spcPct val="20000"/>
        </a:spcBef>
        <a:buFont typeface="Arial"/>
        <a:buNone/>
        <a:defRPr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438339" indent="0" algn="l" defTabSz="609585" rtl="0" eaLnBrk="1" latinLnBrk="0" hangingPunct="1">
        <a:spcBef>
          <a:spcPct val="20000"/>
        </a:spcBef>
        <a:buFont typeface="Arial"/>
        <a:buNone/>
        <a:defRPr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iccolo.maurizi@chuv.ch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6.png"/><Relationship Id="rId2" Type="http://schemas.openxmlformats.org/officeDocument/2006/relationships/video" Target="../media/media1.mp4"/><Relationship Id="rId16" Type="http://schemas.openxmlformats.org/officeDocument/2006/relationships/image" Target="../media/image5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5" Type="http://schemas.microsoft.com/office/2007/relationships/media" Target="../media/media3.mp4"/><Relationship Id="rId15" Type="http://schemas.openxmlformats.org/officeDocument/2006/relationships/image" Target="../media/image4.png"/><Relationship Id="rId10" Type="http://schemas.openxmlformats.org/officeDocument/2006/relationships/video" Target="../media/media5.mp4"/><Relationship Id="rId19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niccolo.maurizi@chuv.ch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032104" y="1203364"/>
            <a:ext cx="4724400" cy="641460"/>
          </a:xfrm>
        </p:spPr>
        <p:txBody>
          <a:bodyPr/>
          <a:lstStyle/>
          <a:p>
            <a:pPr algn="r"/>
            <a:r>
              <a:rPr lang="fr-CH" dirty="0"/>
              <a:t>Lausanne, 2 Octobre 2025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032104" y="2708920"/>
            <a:ext cx="4724400" cy="3057460"/>
          </a:xfrm>
        </p:spPr>
        <p:txBody>
          <a:bodyPr/>
          <a:lstStyle/>
          <a:p>
            <a:pPr algn="ctr"/>
            <a:r>
              <a:rPr lang="fr-CH" sz="3200" b="1" dirty="0"/>
              <a:t>L’HVG: quand-faut-il suspecter </a:t>
            </a:r>
            <a:r>
              <a:rPr lang="fr-CH" sz="3200" b="1"/>
              <a:t>une cardiomyopathie ?</a:t>
            </a:r>
            <a:endParaRPr lang="fr-CH" sz="32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FF77D-E681-A147-8079-2D37FADED810}"/>
              </a:ext>
            </a:extLst>
          </p:cNvPr>
          <p:cNvSpPr txBox="1"/>
          <p:nvPr/>
        </p:nvSpPr>
        <p:spPr>
          <a:xfrm>
            <a:off x="8263890" y="52463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775DB1B-39D7-F24A-9ADA-80BD2D9AC7FC}"/>
              </a:ext>
            </a:extLst>
          </p:cNvPr>
          <p:cNvSpPr txBox="1">
            <a:spLocks/>
          </p:cNvSpPr>
          <p:nvPr/>
        </p:nvSpPr>
        <p:spPr>
          <a:xfrm>
            <a:off x="7050977" y="4974242"/>
            <a:ext cx="4724400" cy="6414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1867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fr-CH" sz="1600" dirty="0"/>
              <a:t>Niccolò Maurizi, MD</a:t>
            </a:r>
          </a:p>
          <a:p>
            <a:pPr algn="ctr" fontAlgn="auto">
              <a:spcAft>
                <a:spcPts val="0"/>
              </a:spcAft>
            </a:pPr>
            <a:r>
              <a:rPr lang="fr-CH" sz="1600" dirty="0"/>
              <a:t>Service de Cardiologie, CHUV</a:t>
            </a:r>
          </a:p>
          <a:p>
            <a:pPr algn="ctr" fontAlgn="auto">
              <a:spcAft>
                <a:spcPts val="0"/>
              </a:spcAft>
            </a:pPr>
            <a:r>
              <a:rPr lang="fr-CH" sz="1600" dirty="0">
                <a:hlinkClick r:id="rId2"/>
              </a:rPr>
              <a:t>niccolo.maurizi@chuv.ch</a:t>
            </a:r>
            <a:endParaRPr lang="fr-CH" sz="1600" dirty="0"/>
          </a:p>
          <a:p>
            <a:pPr algn="ctr" fontAlgn="auto">
              <a:spcAft>
                <a:spcPts val="0"/>
              </a:spcAft>
            </a:pP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227147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D529A-89D1-3F4E-89D5-FA323130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D4063-A00D-3C44-93B2-2E0AF555FFF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ALDERIGHI A4C AMY">
            <a:hlinkClick r:id="" action="ppaction://media"/>
            <a:extLst>
              <a:ext uri="{FF2B5EF4-FFF2-40B4-BE49-F238E27FC236}">
                <a16:creationId xmlns:a16="http://schemas.microsoft.com/office/drawing/2014/main" id="{D6B7547E-C01E-D145-A63C-AF9C57EB1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" y="3175"/>
            <a:ext cx="4443412" cy="3054846"/>
          </a:xfrm>
          <a:prstGeom prst="rect">
            <a:avLst/>
          </a:prstGeom>
        </p:spPr>
      </p:pic>
      <p:pic>
        <p:nvPicPr>
          <p:cNvPr id="7" name="503 A3C 2 HCM">
            <a:hlinkClick r:id="" action="ppaction://media"/>
            <a:extLst>
              <a:ext uri="{FF2B5EF4-FFF2-40B4-BE49-F238E27FC236}">
                <a16:creationId xmlns:a16="http://schemas.microsoft.com/office/drawing/2014/main" id="{DF75E980-EED9-CB42-8696-88EE350A31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45000" y="6449"/>
            <a:ext cx="4438650" cy="3051572"/>
          </a:xfrm>
          <a:prstGeom prst="rect">
            <a:avLst/>
          </a:prstGeom>
        </p:spPr>
      </p:pic>
      <p:pic>
        <p:nvPicPr>
          <p:cNvPr id="8" name="rossato A4C 2 Danon ">
            <a:hlinkClick r:id="" action="ppaction://media"/>
            <a:extLst>
              <a:ext uri="{FF2B5EF4-FFF2-40B4-BE49-F238E27FC236}">
                <a16:creationId xmlns:a16="http://schemas.microsoft.com/office/drawing/2014/main" id="{A1130884-0D01-0442-8253-D1B7753E013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48650" y="-1"/>
            <a:ext cx="4337050" cy="3058021"/>
          </a:xfrm>
          <a:prstGeom prst="rect">
            <a:avLst/>
          </a:prstGeom>
        </p:spPr>
      </p:pic>
      <p:pic>
        <p:nvPicPr>
          <p:cNvPr id="9" name="BETTI A4C FABRY">
            <a:hlinkClick r:id="" action="ppaction://media"/>
            <a:extLst>
              <a:ext uri="{FF2B5EF4-FFF2-40B4-BE49-F238E27FC236}">
                <a16:creationId xmlns:a16="http://schemas.microsoft.com/office/drawing/2014/main" id="{B55F0C90-B474-0942-9189-23D5A7119E5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99" y="3064471"/>
            <a:ext cx="4441101" cy="3053257"/>
          </a:xfrm>
          <a:prstGeom prst="rect">
            <a:avLst/>
          </a:prstGeom>
        </p:spPr>
      </p:pic>
      <p:pic>
        <p:nvPicPr>
          <p:cNvPr id="10" name="POGGIALI A4C MIT">
            <a:hlinkClick r:id="" action="ppaction://media"/>
            <a:extLst>
              <a:ext uri="{FF2B5EF4-FFF2-40B4-BE49-F238E27FC236}">
                <a16:creationId xmlns:a16="http://schemas.microsoft.com/office/drawing/2014/main" id="{F8964A05-FD47-8F4E-B2F7-5F8A4E2E6007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45000" y="2960816"/>
            <a:ext cx="4438650" cy="3156912"/>
          </a:xfrm>
          <a:prstGeom prst="rect">
            <a:avLst/>
          </a:prstGeom>
        </p:spPr>
      </p:pic>
      <p:pic>
        <p:nvPicPr>
          <p:cNvPr id="11" name="FERRETTI A4C PRKAG2">
            <a:hlinkClick r:id="" action="ppaction://media"/>
            <a:extLst>
              <a:ext uri="{FF2B5EF4-FFF2-40B4-BE49-F238E27FC236}">
                <a16:creationId xmlns:a16="http://schemas.microsoft.com/office/drawing/2014/main" id="{A3EB42F8-FA35-2548-BFEE-EFC8A7501DF6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16530" y="3058020"/>
            <a:ext cx="4036291" cy="305970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531ED8B-F056-8940-9AE8-0350D446B181}"/>
              </a:ext>
            </a:extLst>
          </p:cNvPr>
          <p:cNvSpPr/>
          <p:nvPr/>
        </p:nvSpPr>
        <p:spPr>
          <a:xfrm>
            <a:off x="2577374" y="6184153"/>
            <a:ext cx="6997700" cy="59942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FCB829-4F22-BD4D-9D06-CDDFDC1D52A1}"/>
              </a:ext>
            </a:extLst>
          </p:cNvPr>
          <p:cNvSpPr txBox="1"/>
          <p:nvPr/>
        </p:nvSpPr>
        <p:spPr>
          <a:xfrm>
            <a:off x="2691405" y="6253032"/>
            <a:ext cx="6663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err="1"/>
              <a:t>Hypertrophy</a:t>
            </a:r>
            <a:r>
              <a:rPr lang="it-IT" sz="2400" b="1" i="1" dirty="0"/>
              <a:t>:</a:t>
            </a:r>
            <a:r>
              <a:rPr lang="it-IT" sz="2400" b="1" dirty="0"/>
              <a:t>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causes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b="1" dirty="0"/>
              <a:t>HCM </a:t>
            </a:r>
            <a:r>
              <a:rPr lang="it-IT" sz="2400" b="1" u="sng" dirty="0"/>
              <a:t>1:200-1:400</a:t>
            </a:r>
          </a:p>
        </p:txBody>
      </p:sp>
    </p:spTree>
    <p:extLst>
      <p:ext uri="{BB962C8B-B14F-4D97-AF65-F5344CB8AC3E}">
        <p14:creationId xmlns:p14="http://schemas.microsoft.com/office/powerpoint/2010/main" val="34380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17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99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756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307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FDEFDB-4488-DF4A-9F74-4975B9A4D4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988840"/>
            <a:ext cx="6059905" cy="4869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CB5C7-5C87-724B-AD67-EE5672363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793" y="0"/>
            <a:ext cx="4896207" cy="6165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163593-AD6C-4040-AB63-A0B49A34F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367808" cy="190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26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18095A-C9D0-E246-B550-C6589916C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88640"/>
            <a:ext cx="9783778" cy="606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79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AAF561-8F7A-C04D-9371-14CB07C5B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96" y="0"/>
            <a:ext cx="9161222" cy="6075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0EB0B-4AB4-F446-816B-72CC7945809F}"/>
              </a:ext>
            </a:extLst>
          </p:cNvPr>
          <p:cNvSpPr txBox="1"/>
          <p:nvPr/>
        </p:nvSpPr>
        <p:spPr>
          <a:xfrm>
            <a:off x="9098519" y="2269067"/>
            <a:ext cx="311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>
                <a:latin typeface="Trebuchet MS" panose="020B0703020202090204" pitchFamily="34" charset="0"/>
              </a:rPr>
              <a:t>Thanks</a:t>
            </a:r>
            <a:r>
              <a:rPr lang="it-IT" b="1" i="1" dirty="0">
                <a:latin typeface="Trebuchet MS" panose="020B0703020202090204" pitchFamily="34" charset="0"/>
              </a:rPr>
              <a:t> for  the </a:t>
            </a:r>
            <a:r>
              <a:rPr lang="it-IT" b="1" i="1" dirty="0" err="1">
                <a:latin typeface="Trebuchet MS" panose="020B0703020202090204" pitchFamily="34" charset="0"/>
              </a:rPr>
              <a:t>attention</a:t>
            </a:r>
            <a:r>
              <a:rPr lang="it-IT" b="1" i="1" dirty="0">
                <a:latin typeface="Trebuchet MS" panose="020B0703020202090204" pitchFamily="34" charset="0"/>
              </a:rPr>
              <a:t>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66F54F-5AC6-C541-8893-A8FF8A4853CD}"/>
              </a:ext>
            </a:extLst>
          </p:cNvPr>
          <p:cNvSpPr txBox="1"/>
          <p:nvPr/>
        </p:nvSpPr>
        <p:spPr>
          <a:xfrm>
            <a:off x="9192344" y="3146611"/>
            <a:ext cx="3029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Trebuchet MS" panose="020B0703020202090204" pitchFamily="34" charset="0"/>
                <a:hlinkClick r:id="rId3"/>
              </a:rPr>
              <a:t>niccolo.maurizi@chuv.ch</a:t>
            </a:r>
            <a:endParaRPr lang="it-IT" dirty="0">
              <a:latin typeface="Trebuchet MS" panose="020B0703020202090204" pitchFamily="34" charset="0"/>
            </a:endParaRPr>
          </a:p>
          <a:p>
            <a:pPr algn="ctr"/>
            <a:r>
              <a:rPr lang="it-IT" dirty="0" err="1">
                <a:latin typeface="Trebuchet MS" panose="020B0703020202090204" pitchFamily="34" charset="0"/>
              </a:rPr>
              <a:t>niccolo.maurizi@gmail.com</a:t>
            </a:r>
            <a:endParaRPr lang="it-IT" dirty="0">
              <a:latin typeface="Trebuchet MS" panose="020B070302020209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087DE-5B99-854F-9E36-91F7DD9C0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90" b="21803"/>
          <a:stretch/>
        </p:blipFill>
        <p:spPr>
          <a:xfrm>
            <a:off x="9976111" y="3984206"/>
            <a:ext cx="1395905" cy="18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1233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2" id="{E8491FBD-FD01-784A-A691-7200D26CCBA5}" vid="{83C30521-0E54-1548-AAED-A7CC7CC90607}"/>
    </a:ext>
  </a:extLst>
</a:theme>
</file>

<file path=ppt/theme/theme2.xml><?xml version="1.0" encoding="utf-8"?>
<a:theme xmlns:a="http://schemas.openxmlformats.org/drawingml/2006/main" name="2_Struttura predefinita">
  <a:themeElements>
    <a:clrScheme name="">
      <a:dk1>
        <a:srgbClr val="000000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_PPT_HD_CHUV_UNIL_21">
  <a:themeElements>
    <a:clrScheme name="couleur pour ppt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DF23"/>
      </a:accent3>
      <a:accent4>
        <a:srgbClr val="EB6615"/>
      </a:accent4>
      <a:accent5>
        <a:srgbClr val="C76402"/>
      </a:accent5>
      <a:accent6>
        <a:srgbClr val="B523B4"/>
      </a:accent6>
      <a:hlink>
        <a:srgbClr val="0000FF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19647</TotalTime>
  <Words>56</Words>
  <Application>Microsoft Office PowerPoint</Application>
  <PresentationFormat>Grand écran</PresentationFormat>
  <Paragraphs>10</Paragraphs>
  <Slides>5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</vt:i4>
      </vt:variant>
    </vt:vector>
  </HeadingPairs>
  <TitlesOfParts>
    <vt:vector size="13" baseType="lpstr">
      <vt:lpstr>Arial</vt:lpstr>
      <vt:lpstr>Calibri</vt:lpstr>
      <vt:lpstr>Corbel</vt:lpstr>
      <vt:lpstr>Times New Roman</vt:lpstr>
      <vt:lpstr>Trebuchet MS</vt:lpstr>
      <vt:lpstr>Default Theme</vt:lpstr>
      <vt:lpstr>2_Struttura predefinita</vt:lpstr>
      <vt:lpstr>THEME_PPT_HD_CHUV_UNIL_21</vt:lpstr>
      <vt:lpstr>Lausanne, 2 Octobre 2025</vt:lpstr>
      <vt:lpstr>Présentation PowerPoint</vt:lpstr>
      <vt:lpstr>Présentation PowerPoint</vt:lpstr>
      <vt:lpstr>Présentation PowerPoint</vt:lpstr>
      <vt:lpstr>Présentation PowerPoint</vt:lpstr>
    </vt:vector>
  </TitlesOfParts>
  <Company>Laboratori Guidotti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Torasemide  Nozioni di farmacologia</dc:title>
  <dc:creator>Guidotti</dc:creator>
  <cp:lastModifiedBy>Juillard Anne-Sophie</cp:lastModifiedBy>
  <cp:revision>1306</cp:revision>
  <cp:lastPrinted>2002-05-07T10:55:32Z</cp:lastPrinted>
  <dcterms:created xsi:type="dcterms:W3CDTF">2001-02-05T13:37:04Z</dcterms:created>
  <dcterms:modified xsi:type="dcterms:W3CDTF">2025-09-24T09:54:37Z</dcterms:modified>
</cp:coreProperties>
</file>