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66" r:id="rId4"/>
    <p:sldId id="269" r:id="rId5"/>
    <p:sldId id="272" r:id="rId6"/>
    <p:sldId id="273" r:id="rId7"/>
    <p:sldId id="289" r:id="rId8"/>
    <p:sldId id="260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277"/>
    <a:srgbClr val="BA8B88"/>
    <a:srgbClr val="B7999F"/>
    <a:srgbClr val="A3699C"/>
    <a:srgbClr val="660258"/>
    <a:srgbClr val="EFB275"/>
    <a:srgbClr val="EECF76"/>
    <a:srgbClr val="CA8765"/>
    <a:srgbClr val="A9807F"/>
    <a:srgbClr val="666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14F46-C57A-46DC-9E1D-937AE773E949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47160-4A90-4819-B42E-01362948EE37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fr-CH" sz="2400" dirty="0"/>
            <a:t>La maladie artérielle périphérique</a:t>
          </a:r>
          <a:endParaRPr lang="en-US" sz="2400" dirty="0"/>
        </a:p>
      </dgm:t>
    </dgm:pt>
    <dgm:pt modelId="{E406982E-F657-434D-BB68-02832B9BED8E}" type="parTrans" cxnId="{7E9A0428-5716-4BDD-8852-2ED76E497D9B}">
      <dgm:prSet/>
      <dgm:spPr/>
      <dgm:t>
        <a:bodyPr/>
        <a:lstStyle/>
        <a:p>
          <a:endParaRPr lang="en-US"/>
        </a:p>
      </dgm:t>
    </dgm:pt>
    <dgm:pt modelId="{79FBEFFF-AD29-4921-8952-6CA1ED3E69DD}" type="sibTrans" cxnId="{7E9A0428-5716-4BDD-8852-2ED76E497D9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B0392CD-5114-48D5-ABFA-67009FDEEE45}">
      <dgm:prSet custT="1"/>
      <dgm:spPr>
        <a:solidFill>
          <a:srgbClr val="FFFFFF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Touche environ 1 adulte sur 5 &gt; 60 ans</a:t>
          </a:r>
        </a:p>
        <a:p>
          <a:pPr>
            <a:lnSpc>
              <a:spcPct val="100000"/>
            </a:lnSpc>
          </a:pPr>
          <a:r>
            <a:rPr lang="fr-FR" sz="1600" dirty="0"/>
            <a:t>Majorité asymptomatique</a:t>
          </a:r>
        </a:p>
        <a:p>
          <a:pPr>
            <a:lnSpc>
              <a:spcPct val="100000"/>
            </a:lnSpc>
          </a:pPr>
          <a:r>
            <a:rPr lang="fr-FR" sz="1600" dirty="0"/>
            <a:t>Difficultés à identifier les symptômes</a:t>
          </a:r>
        </a:p>
        <a:p>
          <a:pPr>
            <a:lnSpc>
              <a:spcPct val="100000"/>
            </a:lnSpc>
          </a:pPr>
          <a:r>
            <a:rPr lang="fr-FR" sz="1600" dirty="0"/>
            <a:t>Risque cardiovasculaire élevé</a:t>
          </a:r>
          <a:endParaRPr lang="en-US" sz="1600" dirty="0"/>
        </a:p>
      </dgm:t>
    </dgm:pt>
    <dgm:pt modelId="{6FB48A7B-5652-4004-A0C9-059658C66DD5}" type="parTrans" cxnId="{DDBD53F9-2E31-41EC-80F2-7F272529CE62}">
      <dgm:prSet/>
      <dgm:spPr/>
      <dgm:t>
        <a:bodyPr/>
        <a:lstStyle/>
        <a:p>
          <a:endParaRPr lang="en-US"/>
        </a:p>
      </dgm:t>
    </dgm:pt>
    <dgm:pt modelId="{D0C34315-6DA2-48B0-B8A3-3072C3A29CB7}" type="sibTrans" cxnId="{DDBD53F9-2E31-41EC-80F2-7F272529CE62}">
      <dgm:prSet/>
      <dgm:spPr/>
      <dgm:t>
        <a:bodyPr/>
        <a:lstStyle/>
        <a:p>
          <a:endParaRPr lang="en-US"/>
        </a:p>
      </dgm:t>
    </dgm:pt>
    <dgm:pt modelId="{FCC891EC-0AE0-45EE-A3E5-9186485B4F1D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  <a:defRPr b="1"/>
          </a:pPr>
          <a:r>
            <a:rPr lang="fr-CH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Aujourd’hui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407185F-0021-488A-B7CC-30BA78C3382F}" type="parTrans" cxnId="{822EEAA5-C930-4E8C-AFA9-96296EFFAA29}">
      <dgm:prSet/>
      <dgm:spPr/>
      <dgm:t>
        <a:bodyPr/>
        <a:lstStyle/>
        <a:p>
          <a:endParaRPr lang="en-US"/>
        </a:p>
      </dgm:t>
    </dgm:pt>
    <dgm:pt modelId="{9FCBCD4B-B37B-4E6D-BEAC-690150B6DD59}" type="sibTrans" cxnId="{822EEAA5-C930-4E8C-AFA9-96296EFFAA2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41169C8-141A-46B0-962E-1960DE5CC1F1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</a:pPr>
          <a:r>
            <a:rPr lang="fr-CH" sz="1600" kern="1200" dirty="0"/>
            <a:t>Diagnostic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souvent</a:t>
          </a:r>
          <a:r>
            <a:rPr lang="fr-CH" sz="1600" kern="1200" dirty="0"/>
            <a:t> tardif</a:t>
          </a:r>
        </a:p>
        <a:p>
          <a:pPr>
            <a:lnSpc>
              <a:spcPct val="100000"/>
            </a:lnSpc>
          </a:pPr>
          <a:r>
            <a:rPr lang="en-US" sz="1600" kern="1200" dirty="0"/>
            <a:t>Faibles connaissances des patients</a:t>
          </a:r>
        </a:p>
        <a:p>
          <a:pPr>
            <a:lnSpc>
              <a:spcPct val="100000"/>
            </a:lnSpc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Interventions</a:t>
          </a:r>
          <a:r>
            <a:rPr lang="en-US" sz="1600" kern="1200" dirty="0"/>
            <a:t> </a:t>
          </a:r>
          <a:r>
            <a:rPr lang="fr-CH" sz="1600" kern="1200" noProof="0" dirty="0"/>
            <a:t>chirurgicales</a:t>
          </a:r>
          <a:r>
            <a:rPr lang="en-US" sz="1600" kern="1200" dirty="0"/>
            <a:t> lors de </a:t>
          </a:r>
          <a:r>
            <a:rPr lang="en-US" sz="1600" kern="1200" dirty="0" err="1"/>
            <a:t>stades</a:t>
          </a:r>
          <a:r>
            <a:rPr lang="en-US" sz="1600" kern="1200" dirty="0"/>
            <a:t> </a:t>
          </a:r>
          <a:r>
            <a:rPr lang="en-US" sz="1600" kern="1200" dirty="0" err="1"/>
            <a:t>avancés</a:t>
          </a:r>
          <a:endParaRPr lang="en-US" sz="1600" kern="1200" dirty="0"/>
        </a:p>
      </dgm:t>
    </dgm:pt>
    <dgm:pt modelId="{8CF6CD7C-F958-408D-B05C-75A4B1B96049}" type="parTrans" cxnId="{581FED86-AA57-48FD-8198-9C520DE1F61E}">
      <dgm:prSet/>
      <dgm:spPr/>
      <dgm:t>
        <a:bodyPr/>
        <a:lstStyle/>
        <a:p>
          <a:endParaRPr lang="en-US"/>
        </a:p>
      </dgm:t>
    </dgm:pt>
    <dgm:pt modelId="{75A25D80-216C-412D-999C-5A6C892148DF}" type="sibTrans" cxnId="{581FED86-AA57-48FD-8198-9C520DE1F61E}">
      <dgm:prSet/>
      <dgm:spPr/>
      <dgm:t>
        <a:bodyPr/>
        <a:lstStyle/>
        <a:p>
          <a:endParaRPr lang="en-US"/>
        </a:p>
      </dgm:t>
    </dgm:pt>
    <dgm:pt modelId="{5CD27A45-E790-4377-AAEA-0D2F94266089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  <a:defRPr b="1"/>
          </a:pPr>
          <a:r>
            <a:rPr lang="fr-CH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Besoin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E801CC54-391E-4E55-8E24-FBF4C8EE4C71}" type="parTrans" cxnId="{AB0043F3-912F-4320-A856-F8636FC86A99}">
      <dgm:prSet/>
      <dgm:spPr/>
      <dgm:t>
        <a:bodyPr/>
        <a:lstStyle/>
        <a:p>
          <a:endParaRPr lang="en-US"/>
        </a:p>
      </dgm:t>
    </dgm:pt>
    <dgm:pt modelId="{56132A6E-739D-476F-A69C-5A04A8FDD97D}" type="sibTrans" cxnId="{AB0043F3-912F-4320-A856-F8636FC86A99}">
      <dgm:prSet/>
      <dgm:spPr/>
      <dgm:t>
        <a:bodyPr/>
        <a:lstStyle/>
        <a:p>
          <a:endParaRPr lang="en-US"/>
        </a:p>
      </dgm:t>
    </dgm:pt>
    <dgm:pt modelId="{8489986F-1FC1-45C1-B74C-D10C59AC77A3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</a:pPr>
          <a:r>
            <a:rPr lang="fr-CH" sz="1600" kern="1200" dirty="0"/>
            <a:t>Mieux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informer</a:t>
          </a:r>
        </a:p>
        <a:p>
          <a:pPr>
            <a:lnSpc>
              <a:spcPct val="100000"/>
            </a:lnSpc>
          </a:pPr>
          <a:r>
            <a:rPr lang="en-US" sz="1600" kern="1200" dirty="0" err="1"/>
            <a:t>Prévenir</a:t>
          </a:r>
          <a:endParaRPr lang="en-US" sz="1600" kern="1200" dirty="0"/>
        </a:p>
        <a:p>
          <a:pPr>
            <a:lnSpc>
              <a:spcPct val="100000"/>
            </a:lnSpc>
          </a:pPr>
          <a:r>
            <a:rPr lang="en-US" sz="1600" kern="1200" dirty="0" err="1"/>
            <a:t>Accompagner</a:t>
          </a:r>
          <a:endParaRPr lang="en-US" sz="1600" kern="1200" dirty="0"/>
        </a:p>
      </dgm:t>
    </dgm:pt>
    <dgm:pt modelId="{D9ECAA81-9F81-460A-9248-F833094EB2CE}" type="parTrans" cxnId="{E0E8AF41-D5FB-40DF-8182-2509F6648A70}">
      <dgm:prSet/>
      <dgm:spPr/>
      <dgm:t>
        <a:bodyPr/>
        <a:lstStyle/>
        <a:p>
          <a:endParaRPr lang="en-US"/>
        </a:p>
      </dgm:t>
    </dgm:pt>
    <dgm:pt modelId="{82577BEA-DD25-477B-8F29-8F1DCCBD1474}" type="sibTrans" cxnId="{E0E8AF41-D5FB-40DF-8182-2509F6648A70}">
      <dgm:prSet/>
      <dgm:spPr/>
      <dgm:t>
        <a:bodyPr/>
        <a:lstStyle/>
        <a:p>
          <a:endParaRPr lang="en-US"/>
        </a:p>
      </dgm:t>
    </dgm:pt>
    <dgm:pt modelId="{A1C78135-513E-473D-927E-1A3163EB3FBD}">
      <dgm:prSet custT="1"/>
      <dgm:spPr/>
      <dgm:t>
        <a:bodyPr/>
        <a:lstStyle/>
        <a:p>
          <a:pPr>
            <a:lnSpc>
              <a:spcPct val="100000"/>
            </a:lnSpc>
          </a:pPr>
          <a:endParaRPr lang="fr-CH" sz="1600" dirty="0"/>
        </a:p>
      </dgm:t>
    </dgm:pt>
    <dgm:pt modelId="{BF587880-63E6-4FE9-AF98-B5E6EA9A5881}" type="parTrans" cxnId="{12E220DA-8E35-4496-86B0-A9A8C18C0C97}">
      <dgm:prSet/>
      <dgm:spPr/>
      <dgm:t>
        <a:bodyPr/>
        <a:lstStyle/>
        <a:p>
          <a:endParaRPr lang="fr-CH"/>
        </a:p>
      </dgm:t>
    </dgm:pt>
    <dgm:pt modelId="{D40D7558-0EA7-41CE-A7ED-A9A5D74D1A59}" type="sibTrans" cxnId="{12E220DA-8E35-4496-86B0-A9A8C18C0C97}">
      <dgm:prSet/>
      <dgm:spPr/>
      <dgm:t>
        <a:bodyPr/>
        <a:lstStyle/>
        <a:p>
          <a:endParaRPr lang="fr-CH"/>
        </a:p>
      </dgm:t>
    </dgm:pt>
    <dgm:pt modelId="{734DD3A0-00A4-4BE6-A867-9F7EAA44695D}" type="pres">
      <dgm:prSet presAssocID="{E8E14F46-C57A-46DC-9E1D-937AE773E949}" presName="Name0" presStyleCnt="0">
        <dgm:presLayoutVars>
          <dgm:dir/>
          <dgm:resizeHandles val="exact"/>
        </dgm:presLayoutVars>
      </dgm:prSet>
      <dgm:spPr/>
    </dgm:pt>
    <dgm:pt modelId="{7F1445A7-8119-42DA-8008-76C2C14D2276}" type="pres">
      <dgm:prSet presAssocID="{19A47160-4A90-4819-B42E-01362948EE37}" presName="compNode" presStyleCnt="0"/>
      <dgm:spPr/>
    </dgm:pt>
    <dgm:pt modelId="{1FCCB6F8-BDEA-419C-90D6-7296A561069B}" type="pres">
      <dgm:prSet presAssocID="{19A47160-4A90-4819-B42E-01362948EE37}" presName="pictRect" presStyleLbl="revTx" presStyleIdx="0" presStyleCnt="6">
        <dgm:presLayoutVars>
          <dgm:chMax val="0"/>
          <dgm:bulletEnabled/>
        </dgm:presLayoutVars>
      </dgm:prSet>
      <dgm:spPr/>
    </dgm:pt>
    <dgm:pt modelId="{A766DD5E-CF12-4BDB-BC47-DD92AE5306DB}" type="pres">
      <dgm:prSet presAssocID="{19A47160-4A90-4819-B42E-01362948EE37}" presName="textRect" presStyleLbl="revTx" presStyleIdx="1" presStyleCnt="6">
        <dgm:presLayoutVars>
          <dgm:bulletEnabled/>
        </dgm:presLayoutVars>
      </dgm:prSet>
      <dgm:spPr/>
    </dgm:pt>
    <dgm:pt modelId="{C9B7F15A-79CC-4303-974B-9147FB6409E4}" type="pres">
      <dgm:prSet presAssocID="{79FBEFFF-AD29-4921-8952-6CA1ED3E69DD}" presName="sibTrans" presStyleLbl="sibTrans2D1" presStyleIdx="0" presStyleCnt="0"/>
      <dgm:spPr/>
    </dgm:pt>
    <dgm:pt modelId="{9F72D478-CFA2-42B3-B6C8-5ED796A1AE64}" type="pres">
      <dgm:prSet presAssocID="{FCC891EC-0AE0-45EE-A3E5-9186485B4F1D}" presName="compNode" presStyleCnt="0"/>
      <dgm:spPr/>
    </dgm:pt>
    <dgm:pt modelId="{328A1A2C-CFEE-4C58-820B-84CD5F7C84C2}" type="pres">
      <dgm:prSet presAssocID="{FCC891EC-0AE0-45EE-A3E5-9186485B4F1D}" presName="pictRect" presStyleLbl="revTx" presStyleIdx="2" presStyleCnt="6">
        <dgm:presLayoutVars>
          <dgm:chMax val="0"/>
          <dgm:bulletEnabled/>
        </dgm:presLayoutVars>
      </dgm:prSet>
      <dgm:spPr>
        <a:xfrm>
          <a:off x="3293240" y="0"/>
          <a:ext cx="2993854" cy="1197541"/>
        </a:xfrm>
        <a:prstGeom prst="rect">
          <a:avLst/>
        </a:prstGeom>
      </dgm:spPr>
    </dgm:pt>
    <dgm:pt modelId="{9E14CFC4-993E-4487-8E98-70068861F761}" type="pres">
      <dgm:prSet presAssocID="{FCC891EC-0AE0-45EE-A3E5-9186485B4F1D}" presName="textRect" presStyleLbl="revTx" presStyleIdx="3" presStyleCnt="6">
        <dgm:presLayoutVars>
          <dgm:bulletEnabled/>
        </dgm:presLayoutVars>
      </dgm:prSet>
      <dgm:spPr>
        <a:xfrm>
          <a:off x="3293240" y="1197541"/>
          <a:ext cx="2993854" cy="2057058"/>
        </a:xfrm>
        <a:prstGeom prst="rect">
          <a:avLst/>
        </a:prstGeom>
      </dgm:spPr>
    </dgm:pt>
    <dgm:pt modelId="{1039A7DB-C985-428F-9CBB-71555D3544DC}" type="pres">
      <dgm:prSet presAssocID="{9FCBCD4B-B37B-4E6D-BEAC-690150B6DD59}" presName="sibTrans" presStyleLbl="sibTrans2D1" presStyleIdx="0" presStyleCnt="0"/>
      <dgm:spPr/>
    </dgm:pt>
    <dgm:pt modelId="{55BF1595-C4A6-47C8-952F-9F3CB6ED5CBC}" type="pres">
      <dgm:prSet presAssocID="{5CD27A45-E790-4377-AAEA-0D2F94266089}" presName="compNode" presStyleCnt="0"/>
      <dgm:spPr/>
    </dgm:pt>
    <dgm:pt modelId="{65ECC959-BAE9-4D94-B8A4-68ADCE73A7DA}" type="pres">
      <dgm:prSet presAssocID="{5CD27A45-E790-4377-AAEA-0D2F94266089}" presName="pictRect" presStyleLbl="revTx" presStyleIdx="4" presStyleCnt="6">
        <dgm:presLayoutVars>
          <dgm:chMax val="0"/>
          <dgm:bulletEnabled/>
        </dgm:presLayoutVars>
      </dgm:prSet>
      <dgm:spPr>
        <a:xfrm>
          <a:off x="6586480" y="0"/>
          <a:ext cx="2993854" cy="1197541"/>
        </a:xfrm>
        <a:prstGeom prst="rect">
          <a:avLst/>
        </a:prstGeom>
      </dgm:spPr>
    </dgm:pt>
    <dgm:pt modelId="{522B5ADD-A033-42DE-BDD3-7B744E9FA7A7}" type="pres">
      <dgm:prSet presAssocID="{5CD27A45-E790-4377-AAEA-0D2F94266089}" presName="textRect" presStyleLbl="revTx" presStyleIdx="5" presStyleCnt="6">
        <dgm:presLayoutVars>
          <dgm:bulletEnabled/>
        </dgm:presLayoutVars>
      </dgm:prSet>
      <dgm:spPr>
        <a:xfrm>
          <a:off x="6586480" y="1197541"/>
          <a:ext cx="2993854" cy="2057058"/>
        </a:xfrm>
        <a:prstGeom prst="rect">
          <a:avLst/>
        </a:prstGeom>
      </dgm:spPr>
    </dgm:pt>
  </dgm:ptLst>
  <dgm:cxnLst>
    <dgm:cxn modelId="{0F42681C-D4C7-4504-939A-A9F7A1733CB8}" type="presOf" srcId="{9FCBCD4B-B37B-4E6D-BEAC-690150B6DD59}" destId="{1039A7DB-C985-428F-9CBB-71555D3544DC}" srcOrd="0" destOrd="0" presId="urn:microsoft.com/office/officeart/2024/3/layout/hArchList1"/>
    <dgm:cxn modelId="{7E9A0428-5716-4BDD-8852-2ED76E497D9B}" srcId="{E8E14F46-C57A-46DC-9E1D-937AE773E949}" destId="{19A47160-4A90-4819-B42E-01362948EE37}" srcOrd="0" destOrd="0" parTransId="{E406982E-F657-434D-BB68-02832B9BED8E}" sibTransId="{79FBEFFF-AD29-4921-8952-6CA1ED3E69DD}"/>
    <dgm:cxn modelId="{4FE7D02C-E306-4C1D-BB2A-F30E3A123BC5}" type="presOf" srcId="{FCC891EC-0AE0-45EE-A3E5-9186485B4F1D}" destId="{328A1A2C-CFEE-4C58-820B-84CD5F7C84C2}" srcOrd="0" destOrd="0" presId="urn:microsoft.com/office/officeart/2024/3/layout/hArchList1"/>
    <dgm:cxn modelId="{E0E8AF41-D5FB-40DF-8182-2509F6648A70}" srcId="{5CD27A45-E790-4377-AAEA-0D2F94266089}" destId="{8489986F-1FC1-45C1-B74C-D10C59AC77A3}" srcOrd="0" destOrd="0" parTransId="{D9ECAA81-9F81-460A-9248-F833094EB2CE}" sibTransId="{82577BEA-DD25-477B-8F29-8F1DCCBD1474}"/>
    <dgm:cxn modelId="{EDB88946-A0FF-49DB-97F0-7E669D7B4502}" type="presOf" srcId="{A1C78135-513E-473D-927E-1A3163EB3FBD}" destId="{A766DD5E-CF12-4BDB-BC47-DD92AE5306DB}" srcOrd="0" destOrd="1" presId="urn:microsoft.com/office/officeart/2024/3/layout/hArchList1"/>
    <dgm:cxn modelId="{D6168E53-FFCB-4BEB-863A-265700B84B07}" type="presOf" srcId="{8489986F-1FC1-45C1-B74C-D10C59AC77A3}" destId="{522B5ADD-A033-42DE-BDD3-7B744E9FA7A7}" srcOrd="0" destOrd="0" presId="urn:microsoft.com/office/officeart/2024/3/layout/hArchList1"/>
    <dgm:cxn modelId="{65E53885-52A3-41A2-9BF4-233C9BFC0FDF}" type="presOf" srcId="{E8E14F46-C57A-46DC-9E1D-937AE773E949}" destId="{734DD3A0-00A4-4BE6-A867-9F7EAA44695D}" srcOrd="0" destOrd="0" presId="urn:microsoft.com/office/officeart/2024/3/layout/hArchList1"/>
    <dgm:cxn modelId="{27D0B185-DAE2-418A-B065-C0D89257B741}" type="presOf" srcId="{941169C8-141A-46B0-962E-1960DE5CC1F1}" destId="{9E14CFC4-993E-4487-8E98-70068861F761}" srcOrd="0" destOrd="0" presId="urn:microsoft.com/office/officeart/2024/3/layout/hArchList1"/>
    <dgm:cxn modelId="{581FED86-AA57-48FD-8198-9C520DE1F61E}" srcId="{FCC891EC-0AE0-45EE-A3E5-9186485B4F1D}" destId="{941169C8-141A-46B0-962E-1960DE5CC1F1}" srcOrd="0" destOrd="0" parTransId="{8CF6CD7C-F958-408D-B05C-75A4B1B96049}" sibTransId="{75A25D80-216C-412D-999C-5A6C892148DF}"/>
    <dgm:cxn modelId="{F19C3DA5-6D68-4AB0-91B6-D1FB2F3295CB}" type="presOf" srcId="{19A47160-4A90-4819-B42E-01362948EE37}" destId="{1FCCB6F8-BDEA-419C-90D6-7296A561069B}" srcOrd="0" destOrd="0" presId="urn:microsoft.com/office/officeart/2024/3/layout/hArchList1"/>
    <dgm:cxn modelId="{822EEAA5-C930-4E8C-AFA9-96296EFFAA29}" srcId="{E8E14F46-C57A-46DC-9E1D-937AE773E949}" destId="{FCC891EC-0AE0-45EE-A3E5-9186485B4F1D}" srcOrd="1" destOrd="0" parTransId="{2407185F-0021-488A-B7CC-30BA78C3382F}" sibTransId="{9FCBCD4B-B37B-4E6D-BEAC-690150B6DD59}"/>
    <dgm:cxn modelId="{575280AC-72EB-4A41-9DAC-58AE5EA17E76}" type="presOf" srcId="{5CD27A45-E790-4377-AAEA-0D2F94266089}" destId="{65ECC959-BAE9-4D94-B8A4-68ADCE73A7DA}" srcOrd="0" destOrd="0" presId="urn:microsoft.com/office/officeart/2024/3/layout/hArchList1"/>
    <dgm:cxn modelId="{D101DCB0-4889-498F-8542-8F833C8F7FB9}" type="presOf" srcId="{79FBEFFF-AD29-4921-8952-6CA1ED3E69DD}" destId="{C9B7F15A-79CC-4303-974B-9147FB6409E4}" srcOrd="0" destOrd="0" presId="urn:microsoft.com/office/officeart/2024/3/layout/hArchList1"/>
    <dgm:cxn modelId="{12E220DA-8E35-4496-86B0-A9A8C18C0C97}" srcId="{19A47160-4A90-4819-B42E-01362948EE37}" destId="{A1C78135-513E-473D-927E-1A3163EB3FBD}" srcOrd="1" destOrd="0" parTransId="{BF587880-63E6-4FE9-AF98-B5E6EA9A5881}" sibTransId="{D40D7558-0EA7-41CE-A7ED-A9A5D74D1A59}"/>
    <dgm:cxn modelId="{AB0043F3-912F-4320-A856-F8636FC86A99}" srcId="{E8E14F46-C57A-46DC-9E1D-937AE773E949}" destId="{5CD27A45-E790-4377-AAEA-0D2F94266089}" srcOrd="2" destOrd="0" parTransId="{E801CC54-391E-4E55-8E24-FBF4C8EE4C71}" sibTransId="{56132A6E-739D-476F-A69C-5A04A8FDD97D}"/>
    <dgm:cxn modelId="{1C8D16F5-BC18-4B9E-9CEC-909E9161B33C}" type="presOf" srcId="{6B0392CD-5114-48D5-ABFA-67009FDEEE45}" destId="{A766DD5E-CF12-4BDB-BC47-DD92AE5306DB}" srcOrd="0" destOrd="0" presId="urn:microsoft.com/office/officeart/2024/3/layout/hArchList1"/>
    <dgm:cxn modelId="{DDBD53F9-2E31-41EC-80F2-7F272529CE62}" srcId="{19A47160-4A90-4819-B42E-01362948EE37}" destId="{6B0392CD-5114-48D5-ABFA-67009FDEEE45}" srcOrd="0" destOrd="0" parTransId="{6FB48A7B-5652-4004-A0C9-059658C66DD5}" sibTransId="{D0C34315-6DA2-48B0-B8A3-3072C3A29CB7}"/>
    <dgm:cxn modelId="{0B58E722-558A-4CBE-8165-F0BC745198C3}" type="presParOf" srcId="{734DD3A0-00A4-4BE6-A867-9F7EAA44695D}" destId="{7F1445A7-8119-42DA-8008-76C2C14D2276}" srcOrd="0" destOrd="0" presId="urn:microsoft.com/office/officeart/2024/3/layout/hArchList1"/>
    <dgm:cxn modelId="{5C28DFD1-972E-4860-81FA-BD1D5913142A}" type="presParOf" srcId="{7F1445A7-8119-42DA-8008-76C2C14D2276}" destId="{1FCCB6F8-BDEA-419C-90D6-7296A561069B}" srcOrd="0" destOrd="0" presId="urn:microsoft.com/office/officeart/2024/3/layout/hArchList1"/>
    <dgm:cxn modelId="{11548C1C-9F03-470A-BB2C-C96AF22D7802}" type="presParOf" srcId="{7F1445A7-8119-42DA-8008-76C2C14D2276}" destId="{A766DD5E-CF12-4BDB-BC47-DD92AE5306DB}" srcOrd="1" destOrd="0" presId="urn:microsoft.com/office/officeart/2024/3/layout/hArchList1"/>
    <dgm:cxn modelId="{579FDD06-8808-4678-A2D1-E60814CAF47A}" type="presParOf" srcId="{734DD3A0-00A4-4BE6-A867-9F7EAA44695D}" destId="{C9B7F15A-79CC-4303-974B-9147FB6409E4}" srcOrd="1" destOrd="0" presId="urn:microsoft.com/office/officeart/2024/3/layout/hArchList1"/>
    <dgm:cxn modelId="{42147528-0B16-4936-9A8E-B4FFC1C71BE3}" type="presParOf" srcId="{734DD3A0-00A4-4BE6-A867-9F7EAA44695D}" destId="{9F72D478-CFA2-42B3-B6C8-5ED796A1AE64}" srcOrd="2" destOrd="0" presId="urn:microsoft.com/office/officeart/2024/3/layout/hArchList1"/>
    <dgm:cxn modelId="{9A4B9581-B021-4F6F-8F96-06729C59F43E}" type="presParOf" srcId="{9F72D478-CFA2-42B3-B6C8-5ED796A1AE64}" destId="{328A1A2C-CFEE-4C58-820B-84CD5F7C84C2}" srcOrd="0" destOrd="0" presId="urn:microsoft.com/office/officeart/2024/3/layout/hArchList1"/>
    <dgm:cxn modelId="{A418DBBF-5BF8-47BD-AB1E-420A42A17838}" type="presParOf" srcId="{9F72D478-CFA2-42B3-B6C8-5ED796A1AE64}" destId="{9E14CFC4-993E-4487-8E98-70068861F761}" srcOrd="1" destOrd="0" presId="urn:microsoft.com/office/officeart/2024/3/layout/hArchList1"/>
    <dgm:cxn modelId="{B39A1957-F169-479B-94D4-E83C93EAFBE0}" type="presParOf" srcId="{734DD3A0-00A4-4BE6-A867-9F7EAA44695D}" destId="{1039A7DB-C985-428F-9CBB-71555D3544DC}" srcOrd="3" destOrd="0" presId="urn:microsoft.com/office/officeart/2024/3/layout/hArchList1"/>
    <dgm:cxn modelId="{381BAF43-A71A-4A10-AD69-EC89F7540D49}" type="presParOf" srcId="{734DD3A0-00A4-4BE6-A867-9F7EAA44695D}" destId="{55BF1595-C4A6-47C8-952F-9F3CB6ED5CBC}" srcOrd="4" destOrd="0" presId="urn:microsoft.com/office/officeart/2024/3/layout/hArchList1"/>
    <dgm:cxn modelId="{3ED23F79-EE7B-4E26-B83E-B37C2423BF3E}" type="presParOf" srcId="{55BF1595-C4A6-47C8-952F-9F3CB6ED5CBC}" destId="{65ECC959-BAE9-4D94-B8A4-68ADCE73A7DA}" srcOrd="0" destOrd="0" presId="urn:microsoft.com/office/officeart/2024/3/layout/hArchList1"/>
    <dgm:cxn modelId="{9EFCF53B-25D7-4C93-9BD7-ED5E80BE5A85}" type="presParOf" srcId="{55BF1595-C4A6-47C8-952F-9F3CB6ED5CBC}" destId="{522B5ADD-A033-42DE-BDD3-7B744E9FA7A7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14F46-C57A-46DC-9E1D-937AE773E949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47160-4A90-4819-B42E-01362948EE37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fr-CH" sz="2400" dirty="0"/>
            <a:t>La maladie artérielle périphérique</a:t>
          </a:r>
          <a:endParaRPr lang="en-US" sz="2400" dirty="0"/>
        </a:p>
      </dgm:t>
    </dgm:pt>
    <dgm:pt modelId="{E406982E-F657-434D-BB68-02832B9BED8E}" type="parTrans" cxnId="{7E9A0428-5716-4BDD-8852-2ED76E497D9B}">
      <dgm:prSet/>
      <dgm:spPr/>
      <dgm:t>
        <a:bodyPr/>
        <a:lstStyle/>
        <a:p>
          <a:endParaRPr lang="en-US"/>
        </a:p>
      </dgm:t>
    </dgm:pt>
    <dgm:pt modelId="{79FBEFFF-AD29-4921-8952-6CA1ED3E69DD}" type="sibTrans" cxnId="{7E9A0428-5716-4BDD-8852-2ED76E497D9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B0392CD-5114-48D5-ABFA-67009FDEEE45}">
      <dgm:prSet custT="1"/>
      <dgm:spPr>
        <a:solidFill>
          <a:srgbClr val="FFFFFF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Touche environ 1 adulte sur 5 &gt; 60 ans</a:t>
          </a:r>
        </a:p>
        <a:p>
          <a:pPr>
            <a:lnSpc>
              <a:spcPct val="100000"/>
            </a:lnSpc>
          </a:pPr>
          <a:r>
            <a:rPr lang="fr-FR" sz="1600" dirty="0"/>
            <a:t>Majorité asymptomatique</a:t>
          </a:r>
        </a:p>
        <a:p>
          <a:pPr>
            <a:lnSpc>
              <a:spcPct val="100000"/>
            </a:lnSpc>
          </a:pPr>
          <a:r>
            <a:rPr lang="fr-FR" sz="1600" dirty="0"/>
            <a:t>Difficultés à identifier les symptômes</a:t>
          </a:r>
        </a:p>
        <a:p>
          <a:pPr>
            <a:lnSpc>
              <a:spcPct val="100000"/>
            </a:lnSpc>
          </a:pPr>
          <a:r>
            <a:rPr lang="fr-FR" sz="1600" dirty="0"/>
            <a:t>Risque cardiovasculaire élevé</a:t>
          </a:r>
          <a:endParaRPr lang="en-US" sz="1600" dirty="0"/>
        </a:p>
      </dgm:t>
    </dgm:pt>
    <dgm:pt modelId="{6FB48A7B-5652-4004-A0C9-059658C66DD5}" type="parTrans" cxnId="{DDBD53F9-2E31-41EC-80F2-7F272529CE62}">
      <dgm:prSet/>
      <dgm:spPr/>
      <dgm:t>
        <a:bodyPr/>
        <a:lstStyle/>
        <a:p>
          <a:endParaRPr lang="en-US"/>
        </a:p>
      </dgm:t>
    </dgm:pt>
    <dgm:pt modelId="{D0C34315-6DA2-48B0-B8A3-3072C3A29CB7}" type="sibTrans" cxnId="{DDBD53F9-2E31-41EC-80F2-7F272529CE62}">
      <dgm:prSet/>
      <dgm:spPr/>
      <dgm:t>
        <a:bodyPr/>
        <a:lstStyle/>
        <a:p>
          <a:endParaRPr lang="en-US"/>
        </a:p>
      </dgm:t>
    </dgm:pt>
    <dgm:pt modelId="{FCC891EC-0AE0-45EE-A3E5-9186485B4F1D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  <a:defRPr b="1"/>
          </a:pPr>
          <a:r>
            <a:rPr lang="fr-CH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Aujourd’hui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407185F-0021-488A-B7CC-30BA78C3382F}" type="parTrans" cxnId="{822EEAA5-C930-4E8C-AFA9-96296EFFAA29}">
      <dgm:prSet/>
      <dgm:spPr/>
      <dgm:t>
        <a:bodyPr/>
        <a:lstStyle/>
        <a:p>
          <a:endParaRPr lang="en-US"/>
        </a:p>
      </dgm:t>
    </dgm:pt>
    <dgm:pt modelId="{9FCBCD4B-B37B-4E6D-BEAC-690150B6DD59}" type="sibTrans" cxnId="{822EEAA5-C930-4E8C-AFA9-96296EFFAA2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41169C8-141A-46B0-962E-1960DE5CC1F1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</a:pPr>
          <a:r>
            <a:rPr lang="fr-CH" sz="1600" kern="1200" dirty="0"/>
            <a:t>Diagnostic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souvent</a:t>
          </a:r>
          <a:r>
            <a:rPr lang="fr-CH" sz="1600" kern="1200" dirty="0"/>
            <a:t> tardif</a:t>
          </a:r>
        </a:p>
        <a:p>
          <a:pPr>
            <a:lnSpc>
              <a:spcPct val="100000"/>
            </a:lnSpc>
          </a:pPr>
          <a:r>
            <a:rPr lang="en-US" sz="1600" kern="1200" dirty="0" err="1"/>
            <a:t>Faibles</a:t>
          </a:r>
          <a:r>
            <a:rPr lang="en-US" sz="1600" kern="1200" dirty="0"/>
            <a:t> </a:t>
          </a:r>
          <a:r>
            <a:rPr lang="en-US" sz="1600" kern="1200" dirty="0" err="1"/>
            <a:t>connaissances</a:t>
          </a:r>
          <a:r>
            <a:rPr lang="en-US" sz="1600" kern="1200" dirty="0"/>
            <a:t> des patients</a:t>
          </a:r>
        </a:p>
        <a:p>
          <a:pPr>
            <a:lnSpc>
              <a:spcPct val="100000"/>
            </a:lnSpc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Interventions</a:t>
          </a:r>
          <a:r>
            <a:rPr lang="en-US" sz="1600" kern="1200" dirty="0"/>
            <a:t> </a:t>
          </a:r>
          <a:r>
            <a:rPr lang="en-US" sz="1600" kern="1200" dirty="0" err="1"/>
            <a:t>chirurgicales</a:t>
          </a:r>
          <a:r>
            <a:rPr lang="en-US" sz="1600" kern="1200" dirty="0"/>
            <a:t> </a:t>
          </a:r>
          <a:r>
            <a:rPr lang="en-US" sz="1600" kern="1200" dirty="0" err="1"/>
            <a:t>lors</a:t>
          </a:r>
          <a:r>
            <a:rPr lang="en-US" sz="1600" kern="1200" dirty="0"/>
            <a:t> de </a:t>
          </a:r>
          <a:r>
            <a:rPr lang="en-US" sz="1600" kern="1200" dirty="0" err="1"/>
            <a:t>stades</a:t>
          </a:r>
          <a:r>
            <a:rPr lang="en-US" sz="1600" kern="1200" dirty="0"/>
            <a:t> </a:t>
          </a:r>
          <a:r>
            <a:rPr lang="en-US" sz="1600" kern="1200" dirty="0" err="1"/>
            <a:t>avancés</a:t>
          </a:r>
          <a:endParaRPr lang="en-US" sz="1600" kern="1200" dirty="0"/>
        </a:p>
      </dgm:t>
    </dgm:pt>
    <dgm:pt modelId="{8CF6CD7C-F958-408D-B05C-75A4B1B96049}" type="parTrans" cxnId="{581FED86-AA57-48FD-8198-9C520DE1F61E}">
      <dgm:prSet/>
      <dgm:spPr/>
      <dgm:t>
        <a:bodyPr/>
        <a:lstStyle/>
        <a:p>
          <a:endParaRPr lang="en-US"/>
        </a:p>
      </dgm:t>
    </dgm:pt>
    <dgm:pt modelId="{75A25D80-216C-412D-999C-5A6C892148DF}" type="sibTrans" cxnId="{581FED86-AA57-48FD-8198-9C520DE1F61E}">
      <dgm:prSet/>
      <dgm:spPr/>
      <dgm:t>
        <a:bodyPr/>
        <a:lstStyle/>
        <a:p>
          <a:endParaRPr lang="en-US"/>
        </a:p>
      </dgm:t>
    </dgm:pt>
    <dgm:pt modelId="{5CD27A45-E790-4377-AAEA-0D2F94266089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  <a:defRPr b="1"/>
          </a:pPr>
          <a:r>
            <a:rPr lang="fr-CH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Besoin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E801CC54-391E-4E55-8E24-FBF4C8EE4C71}" type="parTrans" cxnId="{AB0043F3-912F-4320-A856-F8636FC86A99}">
      <dgm:prSet/>
      <dgm:spPr/>
      <dgm:t>
        <a:bodyPr/>
        <a:lstStyle/>
        <a:p>
          <a:endParaRPr lang="en-US"/>
        </a:p>
      </dgm:t>
    </dgm:pt>
    <dgm:pt modelId="{56132A6E-739D-476F-A69C-5A04A8FDD97D}" type="sibTrans" cxnId="{AB0043F3-912F-4320-A856-F8636FC86A99}">
      <dgm:prSet/>
      <dgm:spPr/>
      <dgm:t>
        <a:bodyPr/>
        <a:lstStyle/>
        <a:p>
          <a:endParaRPr lang="en-US"/>
        </a:p>
      </dgm:t>
    </dgm:pt>
    <dgm:pt modelId="{8489986F-1FC1-45C1-B74C-D10C59AC77A3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</a:pPr>
          <a:r>
            <a:rPr lang="fr-CH" sz="1600" kern="1200" dirty="0"/>
            <a:t>Mieux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informer</a:t>
          </a:r>
        </a:p>
        <a:p>
          <a:pPr>
            <a:lnSpc>
              <a:spcPct val="100000"/>
            </a:lnSpc>
          </a:pPr>
          <a:r>
            <a:rPr lang="en-US" sz="1600" kern="1200" dirty="0" err="1"/>
            <a:t>Prévenir</a:t>
          </a:r>
          <a:endParaRPr lang="en-US" sz="1600" kern="1200" dirty="0"/>
        </a:p>
        <a:p>
          <a:pPr>
            <a:lnSpc>
              <a:spcPct val="100000"/>
            </a:lnSpc>
          </a:pPr>
          <a:r>
            <a:rPr lang="en-US" sz="1600" kern="1200" dirty="0" err="1"/>
            <a:t>Accompagner</a:t>
          </a:r>
          <a:endParaRPr lang="en-US" sz="1600" kern="1200" dirty="0"/>
        </a:p>
      </dgm:t>
    </dgm:pt>
    <dgm:pt modelId="{D9ECAA81-9F81-460A-9248-F833094EB2CE}" type="parTrans" cxnId="{E0E8AF41-D5FB-40DF-8182-2509F6648A70}">
      <dgm:prSet/>
      <dgm:spPr/>
      <dgm:t>
        <a:bodyPr/>
        <a:lstStyle/>
        <a:p>
          <a:endParaRPr lang="en-US"/>
        </a:p>
      </dgm:t>
    </dgm:pt>
    <dgm:pt modelId="{82577BEA-DD25-477B-8F29-8F1DCCBD1474}" type="sibTrans" cxnId="{E0E8AF41-D5FB-40DF-8182-2509F6648A70}">
      <dgm:prSet/>
      <dgm:spPr/>
      <dgm:t>
        <a:bodyPr/>
        <a:lstStyle/>
        <a:p>
          <a:endParaRPr lang="en-US"/>
        </a:p>
      </dgm:t>
    </dgm:pt>
    <dgm:pt modelId="{A1C78135-513E-473D-927E-1A3163EB3FBD}">
      <dgm:prSet custT="1"/>
      <dgm:spPr/>
      <dgm:t>
        <a:bodyPr/>
        <a:lstStyle/>
        <a:p>
          <a:pPr>
            <a:lnSpc>
              <a:spcPct val="100000"/>
            </a:lnSpc>
          </a:pPr>
          <a:endParaRPr lang="fr-CH" sz="1600" dirty="0"/>
        </a:p>
      </dgm:t>
    </dgm:pt>
    <dgm:pt modelId="{BF587880-63E6-4FE9-AF98-B5E6EA9A5881}" type="parTrans" cxnId="{12E220DA-8E35-4496-86B0-A9A8C18C0C97}">
      <dgm:prSet/>
      <dgm:spPr/>
      <dgm:t>
        <a:bodyPr/>
        <a:lstStyle/>
        <a:p>
          <a:endParaRPr lang="fr-CH"/>
        </a:p>
      </dgm:t>
    </dgm:pt>
    <dgm:pt modelId="{D40D7558-0EA7-41CE-A7ED-A9A5D74D1A59}" type="sibTrans" cxnId="{12E220DA-8E35-4496-86B0-A9A8C18C0C97}">
      <dgm:prSet/>
      <dgm:spPr/>
      <dgm:t>
        <a:bodyPr/>
        <a:lstStyle/>
        <a:p>
          <a:endParaRPr lang="fr-CH"/>
        </a:p>
      </dgm:t>
    </dgm:pt>
    <dgm:pt modelId="{734DD3A0-00A4-4BE6-A867-9F7EAA44695D}" type="pres">
      <dgm:prSet presAssocID="{E8E14F46-C57A-46DC-9E1D-937AE773E949}" presName="Name0" presStyleCnt="0">
        <dgm:presLayoutVars>
          <dgm:dir/>
          <dgm:resizeHandles val="exact"/>
        </dgm:presLayoutVars>
      </dgm:prSet>
      <dgm:spPr/>
    </dgm:pt>
    <dgm:pt modelId="{7F1445A7-8119-42DA-8008-76C2C14D2276}" type="pres">
      <dgm:prSet presAssocID="{19A47160-4A90-4819-B42E-01362948EE37}" presName="compNode" presStyleCnt="0"/>
      <dgm:spPr/>
    </dgm:pt>
    <dgm:pt modelId="{1FCCB6F8-BDEA-419C-90D6-7296A561069B}" type="pres">
      <dgm:prSet presAssocID="{19A47160-4A90-4819-B42E-01362948EE37}" presName="pictRect" presStyleLbl="revTx" presStyleIdx="0" presStyleCnt="6">
        <dgm:presLayoutVars>
          <dgm:chMax val="0"/>
          <dgm:bulletEnabled/>
        </dgm:presLayoutVars>
      </dgm:prSet>
      <dgm:spPr/>
    </dgm:pt>
    <dgm:pt modelId="{A766DD5E-CF12-4BDB-BC47-DD92AE5306DB}" type="pres">
      <dgm:prSet presAssocID="{19A47160-4A90-4819-B42E-01362948EE37}" presName="textRect" presStyleLbl="revTx" presStyleIdx="1" presStyleCnt="6">
        <dgm:presLayoutVars>
          <dgm:bulletEnabled/>
        </dgm:presLayoutVars>
      </dgm:prSet>
      <dgm:spPr/>
    </dgm:pt>
    <dgm:pt modelId="{C9B7F15A-79CC-4303-974B-9147FB6409E4}" type="pres">
      <dgm:prSet presAssocID="{79FBEFFF-AD29-4921-8952-6CA1ED3E69DD}" presName="sibTrans" presStyleLbl="sibTrans2D1" presStyleIdx="0" presStyleCnt="0"/>
      <dgm:spPr/>
    </dgm:pt>
    <dgm:pt modelId="{9F72D478-CFA2-42B3-B6C8-5ED796A1AE64}" type="pres">
      <dgm:prSet presAssocID="{FCC891EC-0AE0-45EE-A3E5-9186485B4F1D}" presName="compNode" presStyleCnt="0"/>
      <dgm:spPr/>
    </dgm:pt>
    <dgm:pt modelId="{328A1A2C-CFEE-4C58-820B-84CD5F7C84C2}" type="pres">
      <dgm:prSet presAssocID="{FCC891EC-0AE0-45EE-A3E5-9186485B4F1D}" presName="pictRect" presStyleLbl="revTx" presStyleIdx="2" presStyleCnt="6">
        <dgm:presLayoutVars>
          <dgm:chMax val="0"/>
          <dgm:bulletEnabled/>
        </dgm:presLayoutVars>
      </dgm:prSet>
      <dgm:spPr>
        <a:xfrm>
          <a:off x="3293240" y="0"/>
          <a:ext cx="2993854" cy="1197541"/>
        </a:xfrm>
        <a:prstGeom prst="rect">
          <a:avLst/>
        </a:prstGeom>
      </dgm:spPr>
    </dgm:pt>
    <dgm:pt modelId="{9E14CFC4-993E-4487-8E98-70068861F761}" type="pres">
      <dgm:prSet presAssocID="{FCC891EC-0AE0-45EE-A3E5-9186485B4F1D}" presName="textRect" presStyleLbl="revTx" presStyleIdx="3" presStyleCnt="6">
        <dgm:presLayoutVars>
          <dgm:bulletEnabled/>
        </dgm:presLayoutVars>
      </dgm:prSet>
      <dgm:spPr>
        <a:xfrm>
          <a:off x="3293240" y="1197541"/>
          <a:ext cx="2993854" cy="2057058"/>
        </a:xfrm>
        <a:prstGeom prst="rect">
          <a:avLst/>
        </a:prstGeom>
      </dgm:spPr>
    </dgm:pt>
    <dgm:pt modelId="{1039A7DB-C985-428F-9CBB-71555D3544DC}" type="pres">
      <dgm:prSet presAssocID="{9FCBCD4B-B37B-4E6D-BEAC-690150B6DD59}" presName="sibTrans" presStyleLbl="sibTrans2D1" presStyleIdx="0" presStyleCnt="0"/>
      <dgm:spPr/>
    </dgm:pt>
    <dgm:pt modelId="{55BF1595-C4A6-47C8-952F-9F3CB6ED5CBC}" type="pres">
      <dgm:prSet presAssocID="{5CD27A45-E790-4377-AAEA-0D2F94266089}" presName="compNode" presStyleCnt="0"/>
      <dgm:spPr/>
    </dgm:pt>
    <dgm:pt modelId="{65ECC959-BAE9-4D94-B8A4-68ADCE73A7DA}" type="pres">
      <dgm:prSet presAssocID="{5CD27A45-E790-4377-AAEA-0D2F94266089}" presName="pictRect" presStyleLbl="revTx" presStyleIdx="4" presStyleCnt="6">
        <dgm:presLayoutVars>
          <dgm:chMax val="0"/>
          <dgm:bulletEnabled/>
        </dgm:presLayoutVars>
      </dgm:prSet>
      <dgm:spPr>
        <a:xfrm>
          <a:off x="6586480" y="0"/>
          <a:ext cx="2993854" cy="1197541"/>
        </a:xfrm>
        <a:prstGeom prst="rect">
          <a:avLst/>
        </a:prstGeom>
      </dgm:spPr>
    </dgm:pt>
    <dgm:pt modelId="{522B5ADD-A033-42DE-BDD3-7B744E9FA7A7}" type="pres">
      <dgm:prSet presAssocID="{5CD27A45-E790-4377-AAEA-0D2F94266089}" presName="textRect" presStyleLbl="revTx" presStyleIdx="5" presStyleCnt="6">
        <dgm:presLayoutVars>
          <dgm:bulletEnabled/>
        </dgm:presLayoutVars>
      </dgm:prSet>
      <dgm:spPr>
        <a:xfrm>
          <a:off x="6586480" y="1197541"/>
          <a:ext cx="2993854" cy="2057058"/>
        </a:xfrm>
        <a:prstGeom prst="rect">
          <a:avLst/>
        </a:prstGeom>
      </dgm:spPr>
    </dgm:pt>
  </dgm:ptLst>
  <dgm:cxnLst>
    <dgm:cxn modelId="{0F42681C-D4C7-4504-939A-A9F7A1733CB8}" type="presOf" srcId="{9FCBCD4B-B37B-4E6D-BEAC-690150B6DD59}" destId="{1039A7DB-C985-428F-9CBB-71555D3544DC}" srcOrd="0" destOrd="0" presId="urn:microsoft.com/office/officeart/2024/3/layout/hArchList1"/>
    <dgm:cxn modelId="{7E9A0428-5716-4BDD-8852-2ED76E497D9B}" srcId="{E8E14F46-C57A-46DC-9E1D-937AE773E949}" destId="{19A47160-4A90-4819-B42E-01362948EE37}" srcOrd="0" destOrd="0" parTransId="{E406982E-F657-434D-BB68-02832B9BED8E}" sibTransId="{79FBEFFF-AD29-4921-8952-6CA1ED3E69DD}"/>
    <dgm:cxn modelId="{4FE7D02C-E306-4C1D-BB2A-F30E3A123BC5}" type="presOf" srcId="{FCC891EC-0AE0-45EE-A3E5-9186485B4F1D}" destId="{328A1A2C-CFEE-4C58-820B-84CD5F7C84C2}" srcOrd="0" destOrd="0" presId="urn:microsoft.com/office/officeart/2024/3/layout/hArchList1"/>
    <dgm:cxn modelId="{E0E8AF41-D5FB-40DF-8182-2509F6648A70}" srcId="{5CD27A45-E790-4377-AAEA-0D2F94266089}" destId="{8489986F-1FC1-45C1-B74C-D10C59AC77A3}" srcOrd="0" destOrd="0" parTransId="{D9ECAA81-9F81-460A-9248-F833094EB2CE}" sibTransId="{82577BEA-DD25-477B-8F29-8F1DCCBD1474}"/>
    <dgm:cxn modelId="{EDB88946-A0FF-49DB-97F0-7E669D7B4502}" type="presOf" srcId="{A1C78135-513E-473D-927E-1A3163EB3FBD}" destId="{A766DD5E-CF12-4BDB-BC47-DD92AE5306DB}" srcOrd="0" destOrd="1" presId="urn:microsoft.com/office/officeart/2024/3/layout/hArchList1"/>
    <dgm:cxn modelId="{D6168E53-FFCB-4BEB-863A-265700B84B07}" type="presOf" srcId="{8489986F-1FC1-45C1-B74C-D10C59AC77A3}" destId="{522B5ADD-A033-42DE-BDD3-7B744E9FA7A7}" srcOrd="0" destOrd="0" presId="urn:microsoft.com/office/officeart/2024/3/layout/hArchList1"/>
    <dgm:cxn modelId="{65E53885-52A3-41A2-9BF4-233C9BFC0FDF}" type="presOf" srcId="{E8E14F46-C57A-46DC-9E1D-937AE773E949}" destId="{734DD3A0-00A4-4BE6-A867-9F7EAA44695D}" srcOrd="0" destOrd="0" presId="urn:microsoft.com/office/officeart/2024/3/layout/hArchList1"/>
    <dgm:cxn modelId="{27D0B185-DAE2-418A-B065-C0D89257B741}" type="presOf" srcId="{941169C8-141A-46B0-962E-1960DE5CC1F1}" destId="{9E14CFC4-993E-4487-8E98-70068861F761}" srcOrd="0" destOrd="0" presId="urn:microsoft.com/office/officeart/2024/3/layout/hArchList1"/>
    <dgm:cxn modelId="{581FED86-AA57-48FD-8198-9C520DE1F61E}" srcId="{FCC891EC-0AE0-45EE-A3E5-9186485B4F1D}" destId="{941169C8-141A-46B0-962E-1960DE5CC1F1}" srcOrd="0" destOrd="0" parTransId="{8CF6CD7C-F958-408D-B05C-75A4B1B96049}" sibTransId="{75A25D80-216C-412D-999C-5A6C892148DF}"/>
    <dgm:cxn modelId="{F19C3DA5-6D68-4AB0-91B6-D1FB2F3295CB}" type="presOf" srcId="{19A47160-4A90-4819-B42E-01362948EE37}" destId="{1FCCB6F8-BDEA-419C-90D6-7296A561069B}" srcOrd="0" destOrd="0" presId="urn:microsoft.com/office/officeart/2024/3/layout/hArchList1"/>
    <dgm:cxn modelId="{822EEAA5-C930-4E8C-AFA9-96296EFFAA29}" srcId="{E8E14F46-C57A-46DC-9E1D-937AE773E949}" destId="{FCC891EC-0AE0-45EE-A3E5-9186485B4F1D}" srcOrd="1" destOrd="0" parTransId="{2407185F-0021-488A-B7CC-30BA78C3382F}" sibTransId="{9FCBCD4B-B37B-4E6D-BEAC-690150B6DD59}"/>
    <dgm:cxn modelId="{575280AC-72EB-4A41-9DAC-58AE5EA17E76}" type="presOf" srcId="{5CD27A45-E790-4377-AAEA-0D2F94266089}" destId="{65ECC959-BAE9-4D94-B8A4-68ADCE73A7DA}" srcOrd="0" destOrd="0" presId="urn:microsoft.com/office/officeart/2024/3/layout/hArchList1"/>
    <dgm:cxn modelId="{D101DCB0-4889-498F-8542-8F833C8F7FB9}" type="presOf" srcId="{79FBEFFF-AD29-4921-8952-6CA1ED3E69DD}" destId="{C9B7F15A-79CC-4303-974B-9147FB6409E4}" srcOrd="0" destOrd="0" presId="urn:microsoft.com/office/officeart/2024/3/layout/hArchList1"/>
    <dgm:cxn modelId="{12E220DA-8E35-4496-86B0-A9A8C18C0C97}" srcId="{19A47160-4A90-4819-B42E-01362948EE37}" destId="{A1C78135-513E-473D-927E-1A3163EB3FBD}" srcOrd="1" destOrd="0" parTransId="{BF587880-63E6-4FE9-AF98-B5E6EA9A5881}" sibTransId="{D40D7558-0EA7-41CE-A7ED-A9A5D74D1A59}"/>
    <dgm:cxn modelId="{AB0043F3-912F-4320-A856-F8636FC86A99}" srcId="{E8E14F46-C57A-46DC-9E1D-937AE773E949}" destId="{5CD27A45-E790-4377-AAEA-0D2F94266089}" srcOrd="2" destOrd="0" parTransId="{E801CC54-391E-4E55-8E24-FBF4C8EE4C71}" sibTransId="{56132A6E-739D-476F-A69C-5A04A8FDD97D}"/>
    <dgm:cxn modelId="{1C8D16F5-BC18-4B9E-9CEC-909E9161B33C}" type="presOf" srcId="{6B0392CD-5114-48D5-ABFA-67009FDEEE45}" destId="{A766DD5E-CF12-4BDB-BC47-DD92AE5306DB}" srcOrd="0" destOrd="0" presId="urn:microsoft.com/office/officeart/2024/3/layout/hArchList1"/>
    <dgm:cxn modelId="{DDBD53F9-2E31-41EC-80F2-7F272529CE62}" srcId="{19A47160-4A90-4819-B42E-01362948EE37}" destId="{6B0392CD-5114-48D5-ABFA-67009FDEEE45}" srcOrd="0" destOrd="0" parTransId="{6FB48A7B-5652-4004-A0C9-059658C66DD5}" sibTransId="{D0C34315-6DA2-48B0-B8A3-3072C3A29CB7}"/>
    <dgm:cxn modelId="{0B58E722-558A-4CBE-8165-F0BC745198C3}" type="presParOf" srcId="{734DD3A0-00A4-4BE6-A867-9F7EAA44695D}" destId="{7F1445A7-8119-42DA-8008-76C2C14D2276}" srcOrd="0" destOrd="0" presId="urn:microsoft.com/office/officeart/2024/3/layout/hArchList1"/>
    <dgm:cxn modelId="{5C28DFD1-972E-4860-81FA-BD1D5913142A}" type="presParOf" srcId="{7F1445A7-8119-42DA-8008-76C2C14D2276}" destId="{1FCCB6F8-BDEA-419C-90D6-7296A561069B}" srcOrd="0" destOrd="0" presId="urn:microsoft.com/office/officeart/2024/3/layout/hArchList1"/>
    <dgm:cxn modelId="{11548C1C-9F03-470A-BB2C-C96AF22D7802}" type="presParOf" srcId="{7F1445A7-8119-42DA-8008-76C2C14D2276}" destId="{A766DD5E-CF12-4BDB-BC47-DD92AE5306DB}" srcOrd="1" destOrd="0" presId="urn:microsoft.com/office/officeart/2024/3/layout/hArchList1"/>
    <dgm:cxn modelId="{579FDD06-8808-4678-A2D1-E60814CAF47A}" type="presParOf" srcId="{734DD3A0-00A4-4BE6-A867-9F7EAA44695D}" destId="{C9B7F15A-79CC-4303-974B-9147FB6409E4}" srcOrd="1" destOrd="0" presId="urn:microsoft.com/office/officeart/2024/3/layout/hArchList1"/>
    <dgm:cxn modelId="{42147528-0B16-4936-9A8E-B4FFC1C71BE3}" type="presParOf" srcId="{734DD3A0-00A4-4BE6-A867-9F7EAA44695D}" destId="{9F72D478-CFA2-42B3-B6C8-5ED796A1AE64}" srcOrd="2" destOrd="0" presId="urn:microsoft.com/office/officeart/2024/3/layout/hArchList1"/>
    <dgm:cxn modelId="{9A4B9581-B021-4F6F-8F96-06729C59F43E}" type="presParOf" srcId="{9F72D478-CFA2-42B3-B6C8-5ED796A1AE64}" destId="{328A1A2C-CFEE-4C58-820B-84CD5F7C84C2}" srcOrd="0" destOrd="0" presId="urn:microsoft.com/office/officeart/2024/3/layout/hArchList1"/>
    <dgm:cxn modelId="{A418DBBF-5BF8-47BD-AB1E-420A42A17838}" type="presParOf" srcId="{9F72D478-CFA2-42B3-B6C8-5ED796A1AE64}" destId="{9E14CFC4-993E-4487-8E98-70068861F761}" srcOrd="1" destOrd="0" presId="urn:microsoft.com/office/officeart/2024/3/layout/hArchList1"/>
    <dgm:cxn modelId="{B39A1957-F169-479B-94D4-E83C93EAFBE0}" type="presParOf" srcId="{734DD3A0-00A4-4BE6-A867-9F7EAA44695D}" destId="{1039A7DB-C985-428F-9CBB-71555D3544DC}" srcOrd="3" destOrd="0" presId="urn:microsoft.com/office/officeart/2024/3/layout/hArchList1"/>
    <dgm:cxn modelId="{381BAF43-A71A-4A10-AD69-EC89F7540D49}" type="presParOf" srcId="{734DD3A0-00A4-4BE6-A867-9F7EAA44695D}" destId="{55BF1595-C4A6-47C8-952F-9F3CB6ED5CBC}" srcOrd="4" destOrd="0" presId="urn:microsoft.com/office/officeart/2024/3/layout/hArchList1"/>
    <dgm:cxn modelId="{3ED23F79-EE7B-4E26-B83E-B37C2423BF3E}" type="presParOf" srcId="{55BF1595-C4A6-47C8-952F-9F3CB6ED5CBC}" destId="{65ECC959-BAE9-4D94-B8A4-68ADCE73A7DA}" srcOrd="0" destOrd="0" presId="urn:microsoft.com/office/officeart/2024/3/layout/hArchList1"/>
    <dgm:cxn modelId="{9EFCF53B-25D7-4C93-9BD7-ED5E80BE5A85}" type="presParOf" srcId="{55BF1595-C4A6-47C8-952F-9F3CB6ED5CBC}" destId="{522B5ADD-A033-42DE-BDD3-7B744E9FA7A7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14F46-C57A-46DC-9E1D-937AE773E949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47160-4A90-4819-B42E-01362948EE37}">
      <dgm:prSet custT="1"/>
      <dgm:spPr>
        <a:solidFill>
          <a:srgbClr val="FFFFFF">
            <a:alpha val="65098"/>
          </a:srgbClr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fr-CH" sz="2400" dirty="0"/>
            <a:t>La maladie artérielle périphérique</a:t>
          </a:r>
          <a:endParaRPr lang="en-US" sz="2400" dirty="0"/>
        </a:p>
      </dgm:t>
    </dgm:pt>
    <dgm:pt modelId="{E406982E-F657-434D-BB68-02832B9BED8E}" type="parTrans" cxnId="{7E9A0428-5716-4BDD-8852-2ED76E497D9B}">
      <dgm:prSet/>
      <dgm:spPr/>
      <dgm:t>
        <a:bodyPr/>
        <a:lstStyle/>
        <a:p>
          <a:endParaRPr lang="en-US"/>
        </a:p>
      </dgm:t>
    </dgm:pt>
    <dgm:pt modelId="{79FBEFFF-AD29-4921-8952-6CA1ED3E69DD}" type="sibTrans" cxnId="{7E9A0428-5716-4BDD-8852-2ED76E497D9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B0392CD-5114-48D5-ABFA-67009FDEEE45}">
      <dgm:prSet custT="1"/>
      <dgm:spPr>
        <a:solidFill>
          <a:srgbClr val="FFFFFF">
            <a:alpha val="65098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fr-CH" sz="1600" dirty="0"/>
            <a:t>Touche environ 1 adulte sur 5 &gt; 60 ans</a:t>
          </a:r>
        </a:p>
        <a:p>
          <a:pPr>
            <a:lnSpc>
              <a:spcPct val="100000"/>
            </a:lnSpc>
          </a:pPr>
          <a:r>
            <a:rPr lang="en-US" sz="1600" dirty="0" err="1"/>
            <a:t>Majorité</a:t>
          </a:r>
          <a:r>
            <a:rPr lang="en-US" sz="1600" dirty="0"/>
            <a:t> </a:t>
          </a:r>
          <a:r>
            <a:rPr lang="en-US" sz="1600" dirty="0" err="1"/>
            <a:t>asymptomatique</a:t>
          </a:r>
          <a:endParaRPr lang="en-US" sz="1600" dirty="0"/>
        </a:p>
        <a:p>
          <a:pPr>
            <a:lnSpc>
              <a:spcPct val="100000"/>
            </a:lnSpc>
          </a:pPr>
          <a:r>
            <a:rPr lang="en-US" sz="1600" dirty="0" err="1"/>
            <a:t>Difficultés</a:t>
          </a:r>
          <a:r>
            <a:rPr lang="en-US" sz="1600" dirty="0"/>
            <a:t> à identifier les </a:t>
          </a:r>
          <a:r>
            <a:rPr lang="en-US" sz="1600" dirty="0" err="1"/>
            <a:t>symptômes</a:t>
          </a:r>
          <a:endParaRPr lang="en-US" sz="1600" dirty="0"/>
        </a:p>
        <a:p>
          <a:pPr>
            <a:lnSpc>
              <a:spcPct val="100000"/>
            </a:lnSpc>
          </a:pPr>
          <a:r>
            <a:rPr lang="en-US" sz="1600" dirty="0"/>
            <a:t>Risque </a:t>
          </a:r>
          <a:r>
            <a:rPr lang="en-US" sz="1600" dirty="0" err="1"/>
            <a:t>cardiovasculaire</a:t>
          </a:r>
          <a:r>
            <a:rPr lang="en-US" sz="1600" dirty="0"/>
            <a:t> </a:t>
          </a:r>
          <a:r>
            <a:rPr lang="en-US" sz="1600" dirty="0" err="1"/>
            <a:t>élevé</a:t>
          </a:r>
          <a:endParaRPr lang="en-US" sz="1600" dirty="0"/>
        </a:p>
      </dgm:t>
    </dgm:pt>
    <dgm:pt modelId="{6FB48A7B-5652-4004-A0C9-059658C66DD5}" type="parTrans" cxnId="{DDBD53F9-2E31-41EC-80F2-7F272529CE62}">
      <dgm:prSet/>
      <dgm:spPr/>
      <dgm:t>
        <a:bodyPr/>
        <a:lstStyle/>
        <a:p>
          <a:endParaRPr lang="en-US"/>
        </a:p>
      </dgm:t>
    </dgm:pt>
    <dgm:pt modelId="{D0C34315-6DA2-48B0-B8A3-3072C3A29CB7}" type="sibTrans" cxnId="{DDBD53F9-2E31-41EC-80F2-7F272529CE62}">
      <dgm:prSet/>
      <dgm:spPr/>
      <dgm:t>
        <a:bodyPr/>
        <a:lstStyle/>
        <a:p>
          <a:endParaRPr lang="en-US"/>
        </a:p>
      </dgm:t>
    </dgm:pt>
    <dgm:pt modelId="{FCC891EC-0AE0-45EE-A3E5-9186485B4F1D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fr-CH" sz="2400" dirty="0"/>
            <a:t>Aujourd’hui</a:t>
          </a:r>
          <a:endParaRPr lang="en-US" sz="2400" dirty="0"/>
        </a:p>
      </dgm:t>
    </dgm:pt>
    <dgm:pt modelId="{2407185F-0021-488A-B7CC-30BA78C3382F}" type="parTrans" cxnId="{822EEAA5-C930-4E8C-AFA9-96296EFFAA29}">
      <dgm:prSet/>
      <dgm:spPr/>
      <dgm:t>
        <a:bodyPr/>
        <a:lstStyle/>
        <a:p>
          <a:endParaRPr lang="en-US"/>
        </a:p>
      </dgm:t>
    </dgm:pt>
    <dgm:pt modelId="{9FCBCD4B-B37B-4E6D-BEAC-690150B6DD59}" type="sibTrans" cxnId="{822EEAA5-C930-4E8C-AFA9-96296EFFAA2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41169C8-141A-46B0-962E-1960DE5CC1F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Diagnostic souvent tardif</a:t>
          </a:r>
        </a:p>
        <a:p>
          <a:pPr>
            <a:lnSpc>
              <a:spcPct val="100000"/>
            </a:lnSpc>
          </a:pPr>
          <a:r>
            <a:rPr lang="fr-FR" sz="1600" dirty="0"/>
            <a:t>Faibles connaissances des patients</a:t>
          </a:r>
        </a:p>
        <a:p>
          <a:pPr>
            <a:lnSpc>
              <a:spcPct val="100000"/>
            </a:lnSpc>
          </a:pPr>
          <a:r>
            <a:rPr lang="fr-FR" sz="1600" dirty="0"/>
            <a:t>Interventions chirurgicales lors de stades avancés</a:t>
          </a:r>
          <a:endParaRPr lang="en-US" sz="1600" dirty="0"/>
        </a:p>
      </dgm:t>
    </dgm:pt>
    <dgm:pt modelId="{8CF6CD7C-F958-408D-B05C-75A4B1B96049}" type="parTrans" cxnId="{581FED86-AA57-48FD-8198-9C520DE1F61E}">
      <dgm:prSet/>
      <dgm:spPr/>
      <dgm:t>
        <a:bodyPr/>
        <a:lstStyle/>
        <a:p>
          <a:endParaRPr lang="en-US"/>
        </a:p>
      </dgm:t>
    </dgm:pt>
    <dgm:pt modelId="{75A25D80-216C-412D-999C-5A6C892148DF}" type="sibTrans" cxnId="{581FED86-AA57-48FD-8198-9C520DE1F61E}">
      <dgm:prSet/>
      <dgm:spPr/>
      <dgm:t>
        <a:bodyPr/>
        <a:lstStyle/>
        <a:p>
          <a:endParaRPr lang="en-US"/>
        </a:p>
      </dgm:t>
    </dgm:pt>
    <dgm:pt modelId="{5CD27A45-E790-4377-AAEA-0D2F94266089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22860" rIns="22860" bIns="22860" numCol="1" spcCol="1270" anchor="t" anchorCtr="0"/>
        <a:lstStyle/>
        <a:p>
          <a:pPr>
            <a:lnSpc>
              <a:spcPct val="100000"/>
            </a:lnSpc>
            <a:defRPr b="1"/>
          </a:pPr>
          <a:r>
            <a:rPr lang="fr-CH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Besoin</a:t>
          </a:r>
          <a:endParaRPr lang="en-U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E801CC54-391E-4E55-8E24-FBF4C8EE4C71}" type="parTrans" cxnId="{AB0043F3-912F-4320-A856-F8636FC86A99}">
      <dgm:prSet/>
      <dgm:spPr/>
      <dgm:t>
        <a:bodyPr/>
        <a:lstStyle/>
        <a:p>
          <a:endParaRPr lang="en-US"/>
        </a:p>
      </dgm:t>
    </dgm:pt>
    <dgm:pt modelId="{56132A6E-739D-476F-A69C-5A04A8FDD97D}" type="sibTrans" cxnId="{AB0043F3-912F-4320-A856-F8636FC86A99}">
      <dgm:prSet/>
      <dgm:spPr/>
      <dgm:t>
        <a:bodyPr/>
        <a:lstStyle/>
        <a:p>
          <a:endParaRPr lang="en-US"/>
        </a:p>
      </dgm:t>
    </dgm:pt>
    <dgm:pt modelId="{8489986F-1FC1-45C1-B74C-D10C59AC77A3}">
      <dgm:prSet custT="1"/>
      <dgm:spPr>
        <a:solidFill>
          <a:srgbClr val="FFFFFF">
            <a:alpha val="65098"/>
          </a:srgbClr>
        </a:solidFill>
        <a:ln>
          <a:noFill/>
        </a:ln>
        <a:effectLst/>
      </dgm:spPr>
      <dgm:t>
        <a:bodyPr spcFirstLastPara="0" vert="horz" wrap="square" lIns="137160" tIns="17780" rIns="17780" bIns="17780" numCol="1" spcCol="1270" anchor="t" anchorCtr="0"/>
        <a:lstStyle/>
        <a:p>
          <a:pPr>
            <a:lnSpc>
              <a:spcPct val="100000"/>
            </a:lnSpc>
          </a:pPr>
          <a:r>
            <a:rPr lang="fr-CH" sz="1600" kern="1200" dirty="0"/>
            <a:t>Mieux informer</a:t>
          </a:r>
        </a:p>
        <a:p>
          <a:pPr>
            <a:lnSpc>
              <a:spcPct val="100000"/>
            </a:lnSpc>
          </a:pP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Prévenir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US" sz="1600" kern="1200" dirty="0" err="1"/>
            <a:t>Accompagner</a:t>
          </a:r>
          <a:endParaRPr lang="en-US" sz="1600" kern="1200" dirty="0"/>
        </a:p>
      </dgm:t>
    </dgm:pt>
    <dgm:pt modelId="{D9ECAA81-9F81-460A-9248-F833094EB2CE}" type="parTrans" cxnId="{E0E8AF41-D5FB-40DF-8182-2509F6648A70}">
      <dgm:prSet/>
      <dgm:spPr/>
      <dgm:t>
        <a:bodyPr/>
        <a:lstStyle/>
        <a:p>
          <a:endParaRPr lang="en-US"/>
        </a:p>
      </dgm:t>
    </dgm:pt>
    <dgm:pt modelId="{82577BEA-DD25-477B-8F29-8F1DCCBD1474}" type="sibTrans" cxnId="{E0E8AF41-D5FB-40DF-8182-2509F6648A70}">
      <dgm:prSet/>
      <dgm:spPr/>
      <dgm:t>
        <a:bodyPr/>
        <a:lstStyle/>
        <a:p>
          <a:endParaRPr lang="en-US"/>
        </a:p>
      </dgm:t>
    </dgm:pt>
    <dgm:pt modelId="{92305472-D978-4133-9436-2956C851FD2B}">
      <dgm:prSet custT="1"/>
      <dgm:spPr/>
      <dgm:t>
        <a:bodyPr/>
        <a:lstStyle/>
        <a:p>
          <a:pPr>
            <a:lnSpc>
              <a:spcPct val="100000"/>
            </a:lnSpc>
          </a:pPr>
          <a:endParaRPr lang="fr-CH" sz="1600" dirty="0"/>
        </a:p>
      </dgm:t>
    </dgm:pt>
    <dgm:pt modelId="{3EEDF1A6-4617-4030-B245-CCCE46FCF0E5}" type="parTrans" cxnId="{107BBF69-D5D7-4455-9673-4FF973F44E53}">
      <dgm:prSet/>
      <dgm:spPr/>
      <dgm:t>
        <a:bodyPr/>
        <a:lstStyle/>
        <a:p>
          <a:endParaRPr lang="fr-CH"/>
        </a:p>
      </dgm:t>
    </dgm:pt>
    <dgm:pt modelId="{124A0C48-EF2D-4C12-B6F2-B3AD082F5A42}" type="sibTrans" cxnId="{107BBF69-D5D7-4455-9673-4FF973F44E53}">
      <dgm:prSet/>
      <dgm:spPr/>
      <dgm:t>
        <a:bodyPr/>
        <a:lstStyle/>
        <a:p>
          <a:endParaRPr lang="fr-CH"/>
        </a:p>
      </dgm:t>
    </dgm:pt>
    <dgm:pt modelId="{734DD3A0-00A4-4BE6-A867-9F7EAA44695D}" type="pres">
      <dgm:prSet presAssocID="{E8E14F46-C57A-46DC-9E1D-937AE773E949}" presName="Name0" presStyleCnt="0">
        <dgm:presLayoutVars>
          <dgm:dir/>
          <dgm:resizeHandles val="exact"/>
        </dgm:presLayoutVars>
      </dgm:prSet>
      <dgm:spPr/>
    </dgm:pt>
    <dgm:pt modelId="{7F1445A7-8119-42DA-8008-76C2C14D2276}" type="pres">
      <dgm:prSet presAssocID="{19A47160-4A90-4819-B42E-01362948EE37}" presName="compNode" presStyleCnt="0"/>
      <dgm:spPr/>
    </dgm:pt>
    <dgm:pt modelId="{1FCCB6F8-BDEA-419C-90D6-7296A561069B}" type="pres">
      <dgm:prSet presAssocID="{19A47160-4A90-4819-B42E-01362948EE37}" presName="pictRect" presStyleLbl="revTx" presStyleIdx="0" presStyleCnt="6">
        <dgm:presLayoutVars>
          <dgm:chMax val="0"/>
          <dgm:bulletEnabled/>
        </dgm:presLayoutVars>
      </dgm:prSet>
      <dgm:spPr/>
    </dgm:pt>
    <dgm:pt modelId="{A766DD5E-CF12-4BDB-BC47-DD92AE5306DB}" type="pres">
      <dgm:prSet presAssocID="{19A47160-4A90-4819-B42E-01362948EE37}" presName="textRect" presStyleLbl="revTx" presStyleIdx="1" presStyleCnt="6">
        <dgm:presLayoutVars>
          <dgm:bulletEnabled/>
        </dgm:presLayoutVars>
      </dgm:prSet>
      <dgm:spPr/>
    </dgm:pt>
    <dgm:pt modelId="{C9B7F15A-79CC-4303-974B-9147FB6409E4}" type="pres">
      <dgm:prSet presAssocID="{79FBEFFF-AD29-4921-8952-6CA1ED3E69DD}" presName="sibTrans" presStyleLbl="sibTrans2D1" presStyleIdx="0" presStyleCnt="0"/>
      <dgm:spPr/>
    </dgm:pt>
    <dgm:pt modelId="{9F72D478-CFA2-42B3-B6C8-5ED796A1AE64}" type="pres">
      <dgm:prSet presAssocID="{FCC891EC-0AE0-45EE-A3E5-9186485B4F1D}" presName="compNode" presStyleCnt="0"/>
      <dgm:spPr/>
    </dgm:pt>
    <dgm:pt modelId="{328A1A2C-CFEE-4C58-820B-84CD5F7C84C2}" type="pres">
      <dgm:prSet presAssocID="{FCC891EC-0AE0-45EE-A3E5-9186485B4F1D}" presName="pictRect" presStyleLbl="revTx" presStyleIdx="2" presStyleCnt="6">
        <dgm:presLayoutVars>
          <dgm:chMax val="0"/>
          <dgm:bulletEnabled/>
        </dgm:presLayoutVars>
      </dgm:prSet>
      <dgm:spPr/>
    </dgm:pt>
    <dgm:pt modelId="{9E14CFC4-993E-4487-8E98-70068861F761}" type="pres">
      <dgm:prSet presAssocID="{FCC891EC-0AE0-45EE-A3E5-9186485B4F1D}" presName="textRect" presStyleLbl="revTx" presStyleIdx="3" presStyleCnt="6">
        <dgm:presLayoutVars>
          <dgm:bulletEnabled/>
        </dgm:presLayoutVars>
      </dgm:prSet>
      <dgm:spPr/>
    </dgm:pt>
    <dgm:pt modelId="{1039A7DB-C985-428F-9CBB-71555D3544DC}" type="pres">
      <dgm:prSet presAssocID="{9FCBCD4B-B37B-4E6D-BEAC-690150B6DD59}" presName="sibTrans" presStyleLbl="sibTrans2D1" presStyleIdx="0" presStyleCnt="0"/>
      <dgm:spPr/>
    </dgm:pt>
    <dgm:pt modelId="{55BF1595-C4A6-47C8-952F-9F3CB6ED5CBC}" type="pres">
      <dgm:prSet presAssocID="{5CD27A45-E790-4377-AAEA-0D2F94266089}" presName="compNode" presStyleCnt="0"/>
      <dgm:spPr/>
    </dgm:pt>
    <dgm:pt modelId="{65ECC959-BAE9-4D94-B8A4-68ADCE73A7DA}" type="pres">
      <dgm:prSet presAssocID="{5CD27A45-E790-4377-AAEA-0D2F94266089}" presName="pictRect" presStyleLbl="revTx" presStyleIdx="4" presStyleCnt="6">
        <dgm:presLayoutVars>
          <dgm:chMax val="0"/>
          <dgm:bulletEnabled/>
        </dgm:presLayoutVars>
      </dgm:prSet>
      <dgm:spPr>
        <a:xfrm>
          <a:off x="6586480" y="0"/>
          <a:ext cx="2993854" cy="625238"/>
        </a:xfrm>
        <a:prstGeom prst="rect">
          <a:avLst/>
        </a:prstGeom>
      </dgm:spPr>
    </dgm:pt>
    <dgm:pt modelId="{522B5ADD-A033-42DE-BDD3-7B744E9FA7A7}" type="pres">
      <dgm:prSet presAssocID="{5CD27A45-E790-4377-AAEA-0D2F94266089}" presName="textRect" presStyleLbl="revTx" presStyleIdx="5" presStyleCnt="6">
        <dgm:presLayoutVars>
          <dgm:bulletEnabled/>
        </dgm:presLayoutVars>
      </dgm:prSet>
      <dgm:spPr>
        <a:xfrm>
          <a:off x="6586480" y="625238"/>
          <a:ext cx="2993854" cy="2628931"/>
        </a:xfrm>
        <a:prstGeom prst="rect">
          <a:avLst/>
        </a:prstGeom>
      </dgm:spPr>
    </dgm:pt>
  </dgm:ptLst>
  <dgm:cxnLst>
    <dgm:cxn modelId="{0F42681C-D4C7-4504-939A-A9F7A1733CB8}" type="presOf" srcId="{9FCBCD4B-B37B-4E6D-BEAC-690150B6DD59}" destId="{1039A7DB-C985-428F-9CBB-71555D3544DC}" srcOrd="0" destOrd="0" presId="urn:microsoft.com/office/officeart/2024/3/layout/hArchList1"/>
    <dgm:cxn modelId="{7E9A0428-5716-4BDD-8852-2ED76E497D9B}" srcId="{E8E14F46-C57A-46DC-9E1D-937AE773E949}" destId="{19A47160-4A90-4819-B42E-01362948EE37}" srcOrd="0" destOrd="0" parTransId="{E406982E-F657-434D-BB68-02832B9BED8E}" sibTransId="{79FBEFFF-AD29-4921-8952-6CA1ED3E69DD}"/>
    <dgm:cxn modelId="{4FE7D02C-E306-4C1D-BB2A-F30E3A123BC5}" type="presOf" srcId="{FCC891EC-0AE0-45EE-A3E5-9186485B4F1D}" destId="{328A1A2C-CFEE-4C58-820B-84CD5F7C84C2}" srcOrd="0" destOrd="0" presId="urn:microsoft.com/office/officeart/2024/3/layout/hArchList1"/>
    <dgm:cxn modelId="{E0E8AF41-D5FB-40DF-8182-2509F6648A70}" srcId="{5CD27A45-E790-4377-AAEA-0D2F94266089}" destId="{8489986F-1FC1-45C1-B74C-D10C59AC77A3}" srcOrd="0" destOrd="0" parTransId="{D9ECAA81-9F81-460A-9248-F833094EB2CE}" sibTransId="{82577BEA-DD25-477B-8F29-8F1DCCBD1474}"/>
    <dgm:cxn modelId="{107BBF69-D5D7-4455-9673-4FF973F44E53}" srcId="{FCC891EC-0AE0-45EE-A3E5-9186485B4F1D}" destId="{92305472-D978-4133-9436-2956C851FD2B}" srcOrd="1" destOrd="0" parTransId="{3EEDF1A6-4617-4030-B245-CCCE46FCF0E5}" sibTransId="{124A0C48-EF2D-4C12-B6F2-B3AD082F5A42}"/>
    <dgm:cxn modelId="{D6168E53-FFCB-4BEB-863A-265700B84B07}" type="presOf" srcId="{8489986F-1FC1-45C1-B74C-D10C59AC77A3}" destId="{522B5ADD-A033-42DE-BDD3-7B744E9FA7A7}" srcOrd="0" destOrd="0" presId="urn:microsoft.com/office/officeart/2024/3/layout/hArchList1"/>
    <dgm:cxn modelId="{65E53885-52A3-41A2-9BF4-233C9BFC0FDF}" type="presOf" srcId="{E8E14F46-C57A-46DC-9E1D-937AE773E949}" destId="{734DD3A0-00A4-4BE6-A867-9F7EAA44695D}" srcOrd="0" destOrd="0" presId="urn:microsoft.com/office/officeart/2024/3/layout/hArchList1"/>
    <dgm:cxn modelId="{27D0B185-DAE2-418A-B065-C0D89257B741}" type="presOf" srcId="{941169C8-141A-46B0-962E-1960DE5CC1F1}" destId="{9E14CFC4-993E-4487-8E98-70068861F761}" srcOrd="0" destOrd="0" presId="urn:microsoft.com/office/officeart/2024/3/layout/hArchList1"/>
    <dgm:cxn modelId="{581FED86-AA57-48FD-8198-9C520DE1F61E}" srcId="{FCC891EC-0AE0-45EE-A3E5-9186485B4F1D}" destId="{941169C8-141A-46B0-962E-1960DE5CC1F1}" srcOrd="0" destOrd="0" parTransId="{8CF6CD7C-F958-408D-B05C-75A4B1B96049}" sibTransId="{75A25D80-216C-412D-999C-5A6C892148DF}"/>
    <dgm:cxn modelId="{F19C3DA5-6D68-4AB0-91B6-D1FB2F3295CB}" type="presOf" srcId="{19A47160-4A90-4819-B42E-01362948EE37}" destId="{1FCCB6F8-BDEA-419C-90D6-7296A561069B}" srcOrd="0" destOrd="0" presId="urn:microsoft.com/office/officeart/2024/3/layout/hArchList1"/>
    <dgm:cxn modelId="{822EEAA5-C930-4E8C-AFA9-96296EFFAA29}" srcId="{E8E14F46-C57A-46DC-9E1D-937AE773E949}" destId="{FCC891EC-0AE0-45EE-A3E5-9186485B4F1D}" srcOrd="1" destOrd="0" parTransId="{2407185F-0021-488A-B7CC-30BA78C3382F}" sibTransId="{9FCBCD4B-B37B-4E6D-BEAC-690150B6DD59}"/>
    <dgm:cxn modelId="{E97664A9-A5B8-4FD2-9401-D009685D77BA}" type="presOf" srcId="{92305472-D978-4133-9436-2956C851FD2B}" destId="{9E14CFC4-993E-4487-8E98-70068861F761}" srcOrd="0" destOrd="1" presId="urn:microsoft.com/office/officeart/2024/3/layout/hArchList1"/>
    <dgm:cxn modelId="{575280AC-72EB-4A41-9DAC-58AE5EA17E76}" type="presOf" srcId="{5CD27A45-E790-4377-AAEA-0D2F94266089}" destId="{65ECC959-BAE9-4D94-B8A4-68ADCE73A7DA}" srcOrd="0" destOrd="0" presId="urn:microsoft.com/office/officeart/2024/3/layout/hArchList1"/>
    <dgm:cxn modelId="{D101DCB0-4889-498F-8542-8F833C8F7FB9}" type="presOf" srcId="{79FBEFFF-AD29-4921-8952-6CA1ED3E69DD}" destId="{C9B7F15A-79CC-4303-974B-9147FB6409E4}" srcOrd="0" destOrd="0" presId="urn:microsoft.com/office/officeart/2024/3/layout/hArchList1"/>
    <dgm:cxn modelId="{AB0043F3-912F-4320-A856-F8636FC86A99}" srcId="{E8E14F46-C57A-46DC-9E1D-937AE773E949}" destId="{5CD27A45-E790-4377-AAEA-0D2F94266089}" srcOrd="2" destOrd="0" parTransId="{E801CC54-391E-4E55-8E24-FBF4C8EE4C71}" sibTransId="{56132A6E-739D-476F-A69C-5A04A8FDD97D}"/>
    <dgm:cxn modelId="{1C8D16F5-BC18-4B9E-9CEC-909E9161B33C}" type="presOf" srcId="{6B0392CD-5114-48D5-ABFA-67009FDEEE45}" destId="{A766DD5E-CF12-4BDB-BC47-DD92AE5306DB}" srcOrd="0" destOrd="0" presId="urn:microsoft.com/office/officeart/2024/3/layout/hArchList1"/>
    <dgm:cxn modelId="{DDBD53F9-2E31-41EC-80F2-7F272529CE62}" srcId="{19A47160-4A90-4819-B42E-01362948EE37}" destId="{6B0392CD-5114-48D5-ABFA-67009FDEEE45}" srcOrd="0" destOrd="0" parTransId="{6FB48A7B-5652-4004-A0C9-059658C66DD5}" sibTransId="{D0C34315-6DA2-48B0-B8A3-3072C3A29CB7}"/>
    <dgm:cxn modelId="{0B58E722-558A-4CBE-8165-F0BC745198C3}" type="presParOf" srcId="{734DD3A0-00A4-4BE6-A867-9F7EAA44695D}" destId="{7F1445A7-8119-42DA-8008-76C2C14D2276}" srcOrd="0" destOrd="0" presId="urn:microsoft.com/office/officeart/2024/3/layout/hArchList1"/>
    <dgm:cxn modelId="{5C28DFD1-972E-4860-81FA-BD1D5913142A}" type="presParOf" srcId="{7F1445A7-8119-42DA-8008-76C2C14D2276}" destId="{1FCCB6F8-BDEA-419C-90D6-7296A561069B}" srcOrd="0" destOrd="0" presId="urn:microsoft.com/office/officeart/2024/3/layout/hArchList1"/>
    <dgm:cxn modelId="{11548C1C-9F03-470A-BB2C-C96AF22D7802}" type="presParOf" srcId="{7F1445A7-8119-42DA-8008-76C2C14D2276}" destId="{A766DD5E-CF12-4BDB-BC47-DD92AE5306DB}" srcOrd="1" destOrd="0" presId="urn:microsoft.com/office/officeart/2024/3/layout/hArchList1"/>
    <dgm:cxn modelId="{579FDD06-8808-4678-A2D1-E60814CAF47A}" type="presParOf" srcId="{734DD3A0-00A4-4BE6-A867-9F7EAA44695D}" destId="{C9B7F15A-79CC-4303-974B-9147FB6409E4}" srcOrd="1" destOrd="0" presId="urn:microsoft.com/office/officeart/2024/3/layout/hArchList1"/>
    <dgm:cxn modelId="{42147528-0B16-4936-9A8E-B4FFC1C71BE3}" type="presParOf" srcId="{734DD3A0-00A4-4BE6-A867-9F7EAA44695D}" destId="{9F72D478-CFA2-42B3-B6C8-5ED796A1AE64}" srcOrd="2" destOrd="0" presId="urn:microsoft.com/office/officeart/2024/3/layout/hArchList1"/>
    <dgm:cxn modelId="{9A4B9581-B021-4F6F-8F96-06729C59F43E}" type="presParOf" srcId="{9F72D478-CFA2-42B3-B6C8-5ED796A1AE64}" destId="{328A1A2C-CFEE-4C58-820B-84CD5F7C84C2}" srcOrd="0" destOrd="0" presId="urn:microsoft.com/office/officeart/2024/3/layout/hArchList1"/>
    <dgm:cxn modelId="{A418DBBF-5BF8-47BD-AB1E-420A42A17838}" type="presParOf" srcId="{9F72D478-CFA2-42B3-B6C8-5ED796A1AE64}" destId="{9E14CFC4-993E-4487-8E98-70068861F761}" srcOrd="1" destOrd="0" presId="urn:microsoft.com/office/officeart/2024/3/layout/hArchList1"/>
    <dgm:cxn modelId="{B39A1957-F169-479B-94D4-E83C93EAFBE0}" type="presParOf" srcId="{734DD3A0-00A4-4BE6-A867-9F7EAA44695D}" destId="{1039A7DB-C985-428F-9CBB-71555D3544DC}" srcOrd="3" destOrd="0" presId="urn:microsoft.com/office/officeart/2024/3/layout/hArchList1"/>
    <dgm:cxn modelId="{381BAF43-A71A-4A10-AD69-EC89F7540D49}" type="presParOf" srcId="{734DD3A0-00A4-4BE6-A867-9F7EAA44695D}" destId="{55BF1595-C4A6-47C8-952F-9F3CB6ED5CBC}" srcOrd="4" destOrd="0" presId="urn:microsoft.com/office/officeart/2024/3/layout/hArchList1"/>
    <dgm:cxn modelId="{3ED23F79-EE7B-4E26-B83E-B37C2423BF3E}" type="presParOf" srcId="{55BF1595-C4A6-47C8-952F-9F3CB6ED5CBC}" destId="{65ECC959-BAE9-4D94-B8A4-68ADCE73A7DA}" srcOrd="0" destOrd="0" presId="urn:microsoft.com/office/officeart/2024/3/layout/hArchList1"/>
    <dgm:cxn modelId="{9EFCF53B-25D7-4C93-9BD7-ED5E80BE5A85}" type="presParOf" srcId="{55BF1595-C4A6-47C8-952F-9F3CB6ED5CBC}" destId="{522B5ADD-A033-42DE-BDD3-7B744E9FA7A7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B6F8-BDEA-419C-90D6-7296A561069B}">
      <dsp:nvSpPr>
        <dsp:cNvPr id="0" name=""/>
        <dsp:cNvSpPr/>
      </dsp:nvSpPr>
      <dsp:spPr>
        <a:xfrm>
          <a:off x="0" y="0"/>
          <a:ext cx="2990931" cy="119637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kern="1200" dirty="0"/>
            <a:t>La maladie artérielle périphérique</a:t>
          </a:r>
          <a:endParaRPr lang="en-US" sz="2400" kern="1200" dirty="0"/>
        </a:p>
      </dsp:txBody>
      <dsp:txXfrm>
        <a:off x="0" y="0"/>
        <a:ext cx="2990931" cy="1196372"/>
      </dsp:txXfrm>
    </dsp:sp>
    <dsp:sp modelId="{A766DD5E-CF12-4BDB-BC47-DD92AE5306DB}">
      <dsp:nvSpPr>
        <dsp:cNvPr id="0" name=""/>
        <dsp:cNvSpPr/>
      </dsp:nvSpPr>
      <dsp:spPr>
        <a:xfrm>
          <a:off x="0" y="1196372"/>
          <a:ext cx="2990931" cy="2057058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Touche environ 1 adulte sur 5 &gt; 60 ans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Majorité asymptomatique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Difficultés à identifier les symptômes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Risque cardiovasculaire élevé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600" kern="1200" dirty="0"/>
        </a:p>
      </dsp:txBody>
      <dsp:txXfrm>
        <a:off x="0" y="1196372"/>
        <a:ext cx="2990931" cy="2057058"/>
      </dsp:txXfrm>
    </dsp:sp>
    <dsp:sp modelId="{328A1A2C-CFEE-4C58-820B-84CD5F7C84C2}">
      <dsp:nvSpPr>
        <dsp:cNvPr id="0" name=""/>
        <dsp:cNvSpPr/>
      </dsp:nvSpPr>
      <dsp:spPr>
        <a:xfrm>
          <a:off x="3290024" y="0"/>
          <a:ext cx="2990931" cy="1196372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Aujourd’hui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290024" y="0"/>
        <a:ext cx="2990931" cy="1196372"/>
      </dsp:txXfrm>
    </dsp:sp>
    <dsp:sp modelId="{9E14CFC4-993E-4487-8E98-70068861F761}">
      <dsp:nvSpPr>
        <dsp:cNvPr id="0" name=""/>
        <dsp:cNvSpPr/>
      </dsp:nvSpPr>
      <dsp:spPr>
        <a:xfrm>
          <a:off x="3290024" y="1196372"/>
          <a:ext cx="2990931" cy="2057058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Diagnostic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souvent</a:t>
          </a:r>
          <a:r>
            <a:rPr lang="fr-CH" sz="1600" kern="1200" dirty="0"/>
            <a:t> tardif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Faibles connaissances des patients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Interventions</a:t>
          </a:r>
          <a:r>
            <a:rPr lang="en-US" sz="1600" kern="1200" dirty="0"/>
            <a:t> </a:t>
          </a:r>
          <a:r>
            <a:rPr lang="fr-CH" sz="1600" kern="1200" noProof="0" dirty="0"/>
            <a:t>chirurgicales</a:t>
          </a:r>
          <a:r>
            <a:rPr lang="en-US" sz="1600" kern="1200" dirty="0"/>
            <a:t> lors de </a:t>
          </a:r>
          <a:r>
            <a:rPr lang="en-US" sz="1600" kern="1200" dirty="0" err="1"/>
            <a:t>stades</a:t>
          </a:r>
          <a:r>
            <a:rPr lang="en-US" sz="1600" kern="1200" dirty="0"/>
            <a:t> </a:t>
          </a:r>
          <a:r>
            <a:rPr lang="en-US" sz="1600" kern="1200" dirty="0" err="1"/>
            <a:t>avancés</a:t>
          </a:r>
          <a:endParaRPr lang="en-US" sz="1600" kern="1200" dirty="0"/>
        </a:p>
      </dsp:txBody>
      <dsp:txXfrm>
        <a:off x="3290024" y="1196372"/>
        <a:ext cx="2990931" cy="2057058"/>
      </dsp:txXfrm>
    </dsp:sp>
    <dsp:sp modelId="{65ECC959-BAE9-4D94-B8A4-68ADCE73A7DA}">
      <dsp:nvSpPr>
        <dsp:cNvPr id="0" name=""/>
        <dsp:cNvSpPr/>
      </dsp:nvSpPr>
      <dsp:spPr>
        <a:xfrm>
          <a:off x="6580048" y="0"/>
          <a:ext cx="2990931" cy="1196372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Besoin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6580048" y="0"/>
        <a:ext cx="2990931" cy="1196372"/>
      </dsp:txXfrm>
    </dsp:sp>
    <dsp:sp modelId="{522B5ADD-A033-42DE-BDD3-7B744E9FA7A7}">
      <dsp:nvSpPr>
        <dsp:cNvPr id="0" name=""/>
        <dsp:cNvSpPr/>
      </dsp:nvSpPr>
      <dsp:spPr>
        <a:xfrm>
          <a:off x="6580048" y="1196372"/>
          <a:ext cx="2990931" cy="2057058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Mieux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informer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Prévenir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Accompagner</a:t>
          </a:r>
          <a:endParaRPr lang="en-US" sz="1600" kern="1200" dirty="0"/>
        </a:p>
      </dsp:txBody>
      <dsp:txXfrm>
        <a:off x="6580048" y="1196372"/>
        <a:ext cx="2990931" cy="2057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B6F8-BDEA-419C-90D6-7296A561069B}">
      <dsp:nvSpPr>
        <dsp:cNvPr id="0" name=""/>
        <dsp:cNvSpPr/>
      </dsp:nvSpPr>
      <dsp:spPr>
        <a:xfrm>
          <a:off x="0" y="0"/>
          <a:ext cx="2990931" cy="119637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kern="1200" dirty="0"/>
            <a:t>La maladie artérielle périphérique</a:t>
          </a:r>
          <a:endParaRPr lang="en-US" sz="2400" kern="1200" dirty="0"/>
        </a:p>
      </dsp:txBody>
      <dsp:txXfrm>
        <a:off x="0" y="0"/>
        <a:ext cx="2990931" cy="1196372"/>
      </dsp:txXfrm>
    </dsp:sp>
    <dsp:sp modelId="{A766DD5E-CF12-4BDB-BC47-DD92AE5306DB}">
      <dsp:nvSpPr>
        <dsp:cNvPr id="0" name=""/>
        <dsp:cNvSpPr/>
      </dsp:nvSpPr>
      <dsp:spPr>
        <a:xfrm>
          <a:off x="0" y="1196372"/>
          <a:ext cx="2990931" cy="2057058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Touche environ 1 adulte sur 5 &gt; 60 ans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Majorité asymptomatique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Difficultés à identifier les symptômes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Risque cardiovasculaire élevé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600" kern="1200" dirty="0"/>
        </a:p>
      </dsp:txBody>
      <dsp:txXfrm>
        <a:off x="0" y="1196372"/>
        <a:ext cx="2990931" cy="2057058"/>
      </dsp:txXfrm>
    </dsp:sp>
    <dsp:sp modelId="{328A1A2C-CFEE-4C58-820B-84CD5F7C84C2}">
      <dsp:nvSpPr>
        <dsp:cNvPr id="0" name=""/>
        <dsp:cNvSpPr/>
      </dsp:nvSpPr>
      <dsp:spPr>
        <a:xfrm>
          <a:off x="3290024" y="0"/>
          <a:ext cx="2990931" cy="1196372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Aujourd’hui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290024" y="0"/>
        <a:ext cx="2990931" cy="1196372"/>
      </dsp:txXfrm>
    </dsp:sp>
    <dsp:sp modelId="{9E14CFC4-993E-4487-8E98-70068861F761}">
      <dsp:nvSpPr>
        <dsp:cNvPr id="0" name=""/>
        <dsp:cNvSpPr/>
      </dsp:nvSpPr>
      <dsp:spPr>
        <a:xfrm>
          <a:off x="3290024" y="1196372"/>
          <a:ext cx="2990931" cy="2057058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Diagnostic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souvent</a:t>
          </a:r>
          <a:r>
            <a:rPr lang="fr-CH" sz="1600" kern="1200" dirty="0"/>
            <a:t> tardif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Faibles</a:t>
          </a:r>
          <a:r>
            <a:rPr lang="en-US" sz="1600" kern="1200" dirty="0"/>
            <a:t> </a:t>
          </a:r>
          <a:r>
            <a:rPr lang="en-US" sz="1600" kern="1200" dirty="0" err="1"/>
            <a:t>connaissances</a:t>
          </a:r>
          <a:r>
            <a:rPr lang="en-US" sz="1600" kern="1200" dirty="0"/>
            <a:t> des patients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Interventions</a:t>
          </a:r>
          <a:r>
            <a:rPr lang="en-US" sz="1600" kern="1200" dirty="0"/>
            <a:t> </a:t>
          </a:r>
          <a:r>
            <a:rPr lang="en-US" sz="1600" kern="1200" dirty="0" err="1"/>
            <a:t>chirurgicales</a:t>
          </a:r>
          <a:r>
            <a:rPr lang="en-US" sz="1600" kern="1200" dirty="0"/>
            <a:t> </a:t>
          </a:r>
          <a:r>
            <a:rPr lang="en-US" sz="1600" kern="1200" dirty="0" err="1"/>
            <a:t>lors</a:t>
          </a:r>
          <a:r>
            <a:rPr lang="en-US" sz="1600" kern="1200" dirty="0"/>
            <a:t> de </a:t>
          </a:r>
          <a:r>
            <a:rPr lang="en-US" sz="1600" kern="1200" dirty="0" err="1"/>
            <a:t>stades</a:t>
          </a:r>
          <a:r>
            <a:rPr lang="en-US" sz="1600" kern="1200" dirty="0"/>
            <a:t> </a:t>
          </a:r>
          <a:r>
            <a:rPr lang="en-US" sz="1600" kern="1200" dirty="0" err="1"/>
            <a:t>avancés</a:t>
          </a:r>
          <a:endParaRPr lang="en-US" sz="1600" kern="1200" dirty="0"/>
        </a:p>
      </dsp:txBody>
      <dsp:txXfrm>
        <a:off x="3290024" y="1196372"/>
        <a:ext cx="2990931" cy="2057058"/>
      </dsp:txXfrm>
    </dsp:sp>
    <dsp:sp modelId="{65ECC959-BAE9-4D94-B8A4-68ADCE73A7DA}">
      <dsp:nvSpPr>
        <dsp:cNvPr id="0" name=""/>
        <dsp:cNvSpPr/>
      </dsp:nvSpPr>
      <dsp:spPr>
        <a:xfrm>
          <a:off x="6580048" y="0"/>
          <a:ext cx="2990931" cy="1196372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Besoin</a:t>
          </a:r>
          <a:endParaRPr lang="en-U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6580048" y="0"/>
        <a:ext cx="2990931" cy="1196372"/>
      </dsp:txXfrm>
    </dsp:sp>
    <dsp:sp modelId="{522B5ADD-A033-42DE-BDD3-7B744E9FA7A7}">
      <dsp:nvSpPr>
        <dsp:cNvPr id="0" name=""/>
        <dsp:cNvSpPr/>
      </dsp:nvSpPr>
      <dsp:spPr>
        <a:xfrm>
          <a:off x="6580048" y="1196372"/>
          <a:ext cx="2990931" cy="2057058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Mieux </a:t>
          </a:r>
          <a:r>
            <a:rPr lang="fr-CH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informer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Prévenir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Accompagner</a:t>
          </a:r>
          <a:endParaRPr lang="en-US" sz="1600" kern="1200" dirty="0"/>
        </a:p>
      </dsp:txBody>
      <dsp:txXfrm>
        <a:off x="6580048" y="1196372"/>
        <a:ext cx="2990931" cy="2057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B6F8-BDEA-419C-90D6-7296A561069B}">
      <dsp:nvSpPr>
        <dsp:cNvPr id="0" name=""/>
        <dsp:cNvSpPr/>
      </dsp:nvSpPr>
      <dsp:spPr>
        <a:xfrm>
          <a:off x="0" y="0"/>
          <a:ext cx="2993854" cy="1197541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kern="1200" dirty="0"/>
            <a:t>La maladie artérielle périphérique</a:t>
          </a:r>
          <a:endParaRPr lang="en-US" sz="2400" kern="1200" dirty="0"/>
        </a:p>
      </dsp:txBody>
      <dsp:txXfrm>
        <a:off x="0" y="0"/>
        <a:ext cx="2993854" cy="1197541"/>
      </dsp:txXfrm>
    </dsp:sp>
    <dsp:sp modelId="{A766DD5E-CF12-4BDB-BC47-DD92AE5306DB}">
      <dsp:nvSpPr>
        <dsp:cNvPr id="0" name=""/>
        <dsp:cNvSpPr/>
      </dsp:nvSpPr>
      <dsp:spPr>
        <a:xfrm>
          <a:off x="0" y="1197541"/>
          <a:ext cx="2993854" cy="2057058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Touche environ 1 adulte sur 5 &gt; 60 ans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Majorité</a:t>
          </a:r>
          <a:r>
            <a:rPr lang="en-US" sz="1600" kern="1200" dirty="0"/>
            <a:t> </a:t>
          </a:r>
          <a:r>
            <a:rPr lang="en-US" sz="1600" kern="1200" dirty="0" err="1"/>
            <a:t>asymptomatique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Difficultés</a:t>
          </a:r>
          <a:r>
            <a:rPr lang="en-US" sz="1600" kern="1200" dirty="0"/>
            <a:t> à identifier les </a:t>
          </a:r>
          <a:r>
            <a:rPr lang="en-US" sz="1600" kern="1200" dirty="0" err="1"/>
            <a:t>symptômes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Risque </a:t>
          </a:r>
          <a:r>
            <a:rPr lang="en-US" sz="1600" kern="1200" dirty="0" err="1"/>
            <a:t>cardiovasculaire</a:t>
          </a:r>
          <a:r>
            <a:rPr lang="en-US" sz="1600" kern="1200" dirty="0"/>
            <a:t> </a:t>
          </a:r>
          <a:r>
            <a:rPr lang="en-US" sz="1600" kern="1200" dirty="0" err="1"/>
            <a:t>élevé</a:t>
          </a:r>
          <a:endParaRPr lang="en-US" sz="1600" kern="1200" dirty="0"/>
        </a:p>
      </dsp:txBody>
      <dsp:txXfrm>
        <a:off x="0" y="1197541"/>
        <a:ext cx="2993854" cy="2057058"/>
      </dsp:txXfrm>
    </dsp:sp>
    <dsp:sp modelId="{328A1A2C-CFEE-4C58-820B-84CD5F7C84C2}">
      <dsp:nvSpPr>
        <dsp:cNvPr id="0" name=""/>
        <dsp:cNvSpPr/>
      </dsp:nvSpPr>
      <dsp:spPr>
        <a:xfrm>
          <a:off x="3293240" y="0"/>
          <a:ext cx="2993854" cy="11975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kern="1200" dirty="0"/>
            <a:t>Aujourd’hui</a:t>
          </a:r>
          <a:endParaRPr lang="en-US" sz="2400" kern="1200" dirty="0"/>
        </a:p>
      </dsp:txBody>
      <dsp:txXfrm>
        <a:off x="3293240" y="0"/>
        <a:ext cx="2993854" cy="1197541"/>
      </dsp:txXfrm>
    </dsp:sp>
    <dsp:sp modelId="{9E14CFC4-993E-4487-8E98-70068861F761}">
      <dsp:nvSpPr>
        <dsp:cNvPr id="0" name=""/>
        <dsp:cNvSpPr/>
      </dsp:nvSpPr>
      <dsp:spPr>
        <a:xfrm>
          <a:off x="3293240" y="1197541"/>
          <a:ext cx="2993854" cy="205705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Diagnostic souvent tardif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Faibles connaissances des patients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Interventions chirurgicales lors de stades avancés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1600" kern="1200" dirty="0"/>
        </a:p>
      </dsp:txBody>
      <dsp:txXfrm>
        <a:off x="3293240" y="1197541"/>
        <a:ext cx="2993854" cy="2057058"/>
      </dsp:txXfrm>
    </dsp:sp>
    <dsp:sp modelId="{65ECC959-BAE9-4D94-B8A4-68ADCE73A7DA}">
      <dsp:nvSpPr>
        <dsp:cNvPr id="0" name=""/>
        <dsp:cNvSpPr/>
      </dsp:nvSpPr>
      <dsp:spPr>
        <a:xfrm>
          <a:off x="6586480" y="0"/>
          <a:ext cx="2993854" cy="1197541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H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Besoin</a:t>
          </a:r>
          <a:endParaRPr lang="en-US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6586480" y="0"/>
        <a:ext cx="2993854" cy="1197541"/>
      </dsp:txXfrm>
    </dsp:sp>
    <dsp:sp modelId="{522B5ADD-A033-42DE-BDD3-7B744E9FA7A7}">
      <dsp:nvSpPr>
        <dsp:cNvPr id="0" name=""/>
        <dsp:cNvSpPr/>
      </dsp:nvSpPr>
      <dsp:spPr>
        <a:xfrm>
          <a:off x="6586480" y="1197541"/>
          <a:ext cx="2993854" cy="2057058"/>
        </a:xfrm>
        <a:prstGeom prst="rect">
          <a:avLst/>
        </a:prstGeom>
        <a:solidFill>
          <a:srgbClr val="FFFFFF">
            <a:alpha val="65098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Mieux informer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Prévenir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Accompagner</a:t>
          </a:r>
          <a:endParaRPr lang="en-US" sz="1600" kern="1200" dirty="0"/>
        </a:p>
      </dsp:txBody>
      <dsp:txXfrm>
        <a:off x="6586480" y="1197541"/>
        <a:ext cx="2993854" cy="2057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77FD2-F1D0-40B4-98B7-315B02B4378A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D8D3-71A1-4C20-BDF1-0EE2043C8EF3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7938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4D8D3-71A1-4C20-BDF1-0EE2043C8EF3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413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08A43-B4C8-153D-CCD0-64D8EF94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3A06D8-1DD5-1D59-1A06-BD99C569D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EB0994-9909-0355-CDBF-C9219E832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37D3B4-A9B5-B79B-E659-690AE0613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4D8D3-71A1-4C20-BDF1-0EE2043C8EF3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4912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B26EE-1574-9D74-C698-4A4DB454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F27B17-655D-9954-54F3-7A22F5A01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75A78-8D27-1728-E6C8-B893A988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4738C-B34E-C553-AE8F-5ECE2BDB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DA8400-A365-5E16-38E5-98EB5433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743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5ABF6-132D-172F-FC0D-A08E7B91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D0F9F3-0F9E-5075-D8F9-EB0537B52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47F18-FE47-5572-E6B3-6B5E800B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18A6D-7331-0822-0D1E-56F0FE0E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BFE01-5A8B-5851-2982-F7160807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658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B4ED84-5D96-3887-018E-7FCA4ECE1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18AEB9-EEA2-31A8-93C5-D9DA5CA1E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3223A-60FE-7906-E218-86C52852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029EC3-161B-317F-7243-0C974B96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2ACB6-39DF-C40C-AF96-51519F51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8362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D01A7-9B00-6005-7807-8E8EA471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933B1-2A66-8E99-12DB-0A193B0E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F02CB-29C0-7426-F337-B3A4DFD5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F808D-A640-02BA-5E9F-EF331942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97707D-B133-0C08-C2A0-FFC27EA8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2023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27821-9123-4D32-8AE9-3A1BF318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013A4-94B2-FD9E-D0F8-1054E04CA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107C5-FA9E-6D0F-9F13-40558399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856A4-95F3-ECC4-51E8-489EA757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735A4-A7C9-7D53-2320-968267CC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262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326E0-45F7-FE47-88E1-D55A4C68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7EF988-A221-C1FF-B612-6EC24212E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7B31EE-391E-ADCA-ADCB-9C2DF3835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DEE1FC-846F-778F-FC6A-58C2A638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15A776-7E85-0E73-E893-4E7774E4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9E2DAD-74ED-EEBD-0706-937095F9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9468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8D4D2-2BA5-AA34-0537-3E40DC25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3BEA8B-64DC-35EF-E7FB-F07CF8A4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447846-29BC-DE6B-21AD-4ED902FD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2B4521-A763-1A51-1B04-5CA673F9E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FA8BA4-CF96-08F3-B5CC-3CBBC28DD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05F07A-797A-1081-9CBC-C1AB3D05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75E296-A687-7F22-3B5F-98BD331C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61A786-8F37-2E49-3519-FA76077F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091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B792-955C-56E8-F38E-7CBA7229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9D6EC0-6E59-6B27-F4B7-67DA8113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24EBBB-5058-C74E-286E-37278D41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1CFB68-0898-9E5D-5064-29E13767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3516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D70F8B-07C0-4F9C-D88F-4135EEA1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F8B75C-5D20-9028-EEF9-736EF662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E9E4EC-D3B4-CDE4-C8B7-2026FE1E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38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86352-5963-C24F-73B1-CCFB69FA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57653-4EA9-10BC-0978-B74B6ECD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BB9105-91DC-F439-326C-99CA2612C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FC246-7D32-B274-99E3-82B84E13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08874D-E372-CF45-F97D-3C7E699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E196E2-84BA-12B4-CC4A-013AE0EA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378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296D6-C63B-A5EC-DB0D-17F000E2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80B628-DA9F-61FF-2D81-8B6F8DF9D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4C7800-972D-B872-F5A8-876C96002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A8E82-A1E0-8035-81CB-D3DF389C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B8DE7-417C-6C87-F823-C057CFAE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797BA9-A0BC-A9AA-194F-CC087C40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4405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23CCC0-EDD9-92B4-0E6A-F68CB1A5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CE8E8-EC40-A81F-7244-B05057EC1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6D834-946A-080C-C351-8E20BD203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CE515-52A9-44A9-B8A6-24AA9EDE02D7}" type="datetimeFigureOut">
              <a:rPr lang="fr-CH" smtClean="0"/>
              <a:t>29.09.2025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786778-8F92-995C-D4DD-B04F59C0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3C5DE-8038-8897-7AA4-FAD252D54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0500A-9660-4E37-B109-BF4055D5905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474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C1DF72-C559-5CC4-B2A6-E2081F51522D}"/>
              </a:ext>
            </a:extLst>
          </p:cNvPr>
          <p:cNvSpPr/>
          <p:nvPr/>
        </p:nvSpPr>
        <p:spPr>
          <a:xfrm>
            <a:off x="3810001" y="-591457"/>
            <a:ext cx="9064172" cy="8040914"/>
          </a:xfrm>
          <a:prstGeom prst="rect">
            <a:avLst/>
          </a:prstGeom>
          <a:gradFill flip="none" rotWithShape="1">
            <a:gsLst>
              <a:gs pos="0">
                <a:srgbClr val="667187"/>
              </a:gs>
              <a:gs pos="50000">
                <a:srgbClr val="BB9395"/>
              </a:gs>
              <a:gs pos="100000">
                <a:srgbClr val="DC967A"/>
              </a:gs>
            </a:gsLst>
            <a:lin ang="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 descr="Une image contenant personne, chaleur, feu, léger&#10;&#10;Le contenu généré par l’IA peut être incorrect.">
            <a:extLst>
              <a:ext uri="{FF2B5EF4-FFF2-40B4-BE49-F238E27FC236}">
                <a16:creationId xmlns:a16="http://schemas.microsoft.com/office/drawing/2014/main" id="{A7D3E6BE-C696-C2E8-F9DB-534404AE2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3810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C00F71-5F4F-4BAB-2B69-03A222C57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0" y="1041400"/>
            <a:ext cx="785222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CH" b="1" dirty="0">
                <a:solidFill>
                  <a:schemeClr val="bg1"/>
                </a:solidFill>
              </a:rPr>
              <a:t>EDU-MAP</a:t>
            </a:r>
            <a:r>
              <a:rPr lang="fr-CH" dirty="0">
                <a:solidFill>
                  <a:schemeClr val="bg1"/>
                </a:solidFill>
              </a:rPr>
              <a:t> : Education des patients dans la maladie artérielle périphérique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730CB8-D2BB-C988-FF0E-418CE0601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0115" y="3783466"/>
            <a:ext cx="6751588" cy="1655762"/>
          </a:xfrm>
        </p:spPr>
        <p:txBody>
          <a:bodyPr/>
          <a:lstStyle/>
          <a:p>
            <a:pPr algn="l"/>
            <a:r>
              <a:rPr lang="fr-CH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CH" dirty="0">
                <a:solidFill>
                  <a:schemeClr val="bg1"/>
                </a:solidFill>
              </a:rPr>
              <a:t>Un projet </a:t>
            </a:r>
            <a:r>
              <a:rPr lang="fr-CH" b="1" dirty="0">
                <a:solidFill>
                  <a:schemeClr val="bg1"/>
                </a:solidFill>
              </a:rPr>
              <a:t>innovant</a:t>
            </a:r>
            <a:r>
              <a:rPr lang="fr-CH" dirty="0">
                <a:solidFill>
                  <a:schemeClr val="bg1"/>
                </a:solidFill>
              </a:rPr>
              <a:t> de santé publique pour les patients et la société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E87F60-26ED-E460-CC8E-C7FBC04E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5" y="5982380"/>
            <a:ext cx="819264" cy="457264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184A1E8F-6699-3CF2-3A5B-DC744E7892AF}"/>
              </a:ext>
            </a:extLst>
          </p:cNvPr>
          <p:cNvSpPr txBox="1">
            <a:spLocks/>
          </p:cNvSpPr>
          <p:nvPr/>
        </p:nvSpPr>
        <p:spPr>
          <a:xfrm>
            <a:off x="4999379" y="5793694"/>
            <a:ext cx="1876611" cy="834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dirty="0">
                <a:solidFill>
                  <a:schemeClr val="bg1"/>
                </a:solidFill>
              </a:rPr>
              <a:t>Sanjiv Keller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dirty="0">
                <a:solidFill>
                  <a:schemeClr val="bg1"/>
                </a:solidFill>
              </a:rPr>
              <a:t>Chef de clinique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dirty="0">
                <a:solidFill>
                  <a:schemeClr val="bg1"/>
                </a:solidFill>
              </a:rPr>
              <a:t>Service d’angiologie </a:t>
            </a:r>
          </a:p>
        </p:txBody>
      </p:sp>
    </p:spTree>
    <p:extLst>
      <p:ext uri="{BB962C8B-B14F-4D97-AF65-F5344CB8AC3E}">
        <p14:creationId xmlns:p14="http://schemas.microsoft.com/office/powerpoint/2010/main" val="408471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E6CE9-06CA-3598-E6B2-7583DD2C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259BD0-47C5-C3D2-8878-CF58A99A9F73}"/>
              </a:ext>
            </a:extLst>
          </p:cNvPr>
          <p:cNvSpPr/>
          <p:nvPr/>
        </p:nvSpPr>
        <p:spPr>
          <a:xfrm>
            <a:off x="3810001" y="-591457"/>
            <a:ext cx="9064172" cy="8040914"/>
          </a:xfrm>
          <a:prstGeom prst="rect">
            <a:avLst/>
          </a:prstGeom>
          <a:gradFill flip="none" rotWithShape="1">
            <a:gsLst>
              <a:gs pos="0">
                <a:srgbClr val="667187"/>
              </a:gs>
              <a:gs pos="50000">
                <a:srgbClr val="BB9395"/>
              </a:gs>
              <a:gs pos="100000">
                <a:srgbClr val="DC967A"/>
              </a:gs>
            </a:gsLst>
            <a:lin ang="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 descr="Une image contenant personne, chaleur, feu, léger&#10;&#10;Le contenu généré par l’IA peut être incorrect.">
            <a:extLst>
              <a:ext uri="{FF2B5EF4-FFF2-40B4-BE49-F238E27FC236}">
                <a16:creationId xmlns:a16="http://schemas.microsoft.com/office/drawing/2014/main" id="{FEF28C64-3F97-C705-97A2-58D58F7D9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3810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99220F-C726-D8E1-5B32-6AD0A298A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0" y="-4350090"/>
            <a:ext cx="785222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CH" b="1" dirty="0">
                <a:solidFill>
                  <a:schemeClr val="bg1"/>
                </a:solidFill>
              </a:rPr>
              <a:t>EDU-MAP</a:t>
            </a:r>
            <a:r>
              <a:rPr lang="fr-CH" dirty="0">
                <a:solidFill>
                  <a:schemeClr val="bg1"/>
                </a:solidFill>
              </a:rPr>
              <a:t> : Education des patients dans la maladie artérielle périphérique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B4D321-FAB3-CF07-4386-59C060CE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8380" y="3783466"/>
            <a:ext cx="6751588" cy="1655762"/>
          </a:xfrm>
        </p:spPr>
        <p:txBody>
          <a:bodyPr/>
          <a:lstStyle/>
          <a:p>
            <a:pPr algn="l"/>
            <a:r>
              <a:rPr lang="fr-CH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CH" dirty="0">
                <a:solidFill>
                  <a:schemeClr val="bg1"/>
                </a:solidFill>
              </a:rPr>
              <a:t>Un projet </a:t>
            </a:r>
            <a:r>
              <a:rPr lang="fr-CH" b="1" dirty="0">
                <a:solidFill>
                  <a:schemeClr val="bg1"/>
                </a:solidFill>
              </a:rPr>
              <a:t>innovant</a:t>
            </a:r>
            <a:r>
              <a:rPr lang="fr-CH" dirty="0">
                <a:solidFill>
                  <a:schemeClr val="bg1"/>
                </a:solidFill>
              </a:rPr>
              <a:t> de santé publique pour les patients et la société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D9D06AF-4BB3-6D38-0EB8-160C1661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5" y="7638143"/>
            <a:ext cx="819264" cy="457264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A286FCD6-E143-93C5-0447-18AD5952383B}"/>
              </a:ext>
            </a:extLst>
          </p:cNvPr>
          <p:cNvSpPr txBox="1">
            <a:spLocks/>
          </p:cNvSpPr>
          <p:nvPr/>
        </p:nvSpPr>
        <p:spPr>
          <a:xfrm>
            <a:off x="4999379" y="7449457"/>
            <a:ext cx="1876611" cy="834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dirty="0">
                <a:solidFill>
                  <a:schemeClr val="bg1"/>
                </a:solidFill>
              </a:rPr>
              <a:t>Sanjiv Keller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dirty="0">
                <a:solidFill>
                  <a:schemeClr val="bg1"/>
                </a:solidFill>
              </a:rPr>
              <a:t>Chef de clinique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CH" dirty="0">
                <a:solidFill>
                  <a:schemeClr val="bg1"/>
                </a:solidFill>
              </a:rPr>
              <a:t>Service d’angiologie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994C33-D085-1809-479F-CEB8270EBA83}"/>
              </a:ext>
            </a:extLst>
          </p:cNvPr>
          <p:cNvSpPr txBox="1"/>
          <p:nvPr/>
        </p:nvSpPr>
        <p:spPr>
          <a:xfrm>
            <a:off x="4063999" y="997565"/>
            <a:ext cx="75474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Rétrécissement des artères – dépôts (athérosclérose)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Liée à différents facteurs de risque cardiovasculaire : tabac, hypertension, diabète, hypercholestérolémie, etc.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Entraîne une mauvaise circulation du sang dans les jambes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bg1"/>
                </a:solidFill>
              </a:rPr>
              <a:t>Conséquence : douleurs à la marche, plaies qui cicatrisent mal, risque cardiovasculaire accru</a:t>
            </a:r>
          </a:p>
        </p:txBody>
      </p:sp>
    </p:spTree>
    <p:extLst>
      <p:ext uri="{BB962C8B-B14F-4D97-AF65-F5344CB8AC3E}">
        <p14:creationId xmlns:p14="http://schemas.microsoft.com/office/powerpoint/2010/main" val="234538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6E4C9-6853-C5F2-74B3-D42A36AC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365F46-1AFE-373A-FC86-C79CFB99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fr-CH" sz="8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Pourquoi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ce projet ?</a:t>
            </a:r>
          </a:p>
        </p:txBody>
      </p:sp>
      <p:sp>
        <p:nvSpPr>
          <p:cNvPr id="1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041340F-CE8C-F593-9B5A-FE03984F8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974797"/>
              </p:ex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2250918" y="2514600"/>
          <a:ext cx="9580336" cy="32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5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9886C-D32E-220A-C8A9-28E65F42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383C07-5D83-7094-6C01-71704254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34" y="1233953"/>
            <a:ext cx="5334498" cy="830416"/>
          </a:xfrm>
        </p:spPr>
        <p:txBody>
          <a:bodyPr anchor="b"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Pourquoi ce projet 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955021B-A39A-0A34-6815-44955689E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027917"/>
              </p:ex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162027" y="2514600"/>
          <a:ext cx="9580336" cy="32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362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053B8-1FAC-6A52-DAA4-CBD0CAD9E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C666EE1-6F64-45DE-3910-E1A90F74C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71BF02F5-2BBB-D7FE-4384-32F8D55DF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8B76B3-A8B3-B651-46D3-D29E9B2B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34" y="1233953"/>
            <a:ext cx="5334498" cy="830416"/>
          </a:xfrm>
        </p:spPr>
        <p:txBody>
          <a:bodyPr anchor="b"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Pourquoi ce projet 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87EEC1-564E-C22A-99F4-D5934421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raphic 11">
            <a:extLst>
              <a:ext uri="{FF2B5EF4-FFF2-40B4-BE49-F238E27FC236}">
                <a16:creationId xmlns:a16="http://schemas.microsoft.com/office/drawing/2014/main" id="{EBAFE9C1-91F6-9CF0-ECBF-5C1F4979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15A24DBB-D9D7-9342-A03A-4090D7451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88942000-26A9-6997-DD07-5561AD98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C0409E5-0323-7129-A01F-A006A7DCE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504351"/>
              </p:ex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892131" y="2514600"/>
          <a:ext cx="9580336" cy="32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108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50E8F-E639-B5C1-3E4F-009872FF7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DC74EB-E7F9-FACB-39D8-A8E37891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noProof="0" dirty="0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EC542D33-306E-0BCB-40CB-23BD67B6C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1259A1-81C2-EAB9-023E-DF719193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34" y="1233953"/>
            <a:ext cx="5334498" cy="830416"/>
          </a:xfrm>
        </p:spPr>
        <p:txBody>
          <a:bodyPr anchor="b">
            <a:normAutofit/>
          </a:bodyPr>
          <a:lstStyle/>
          <a:p>
            <a:r>
              <a:rPr lang="fr-CH" noProof="0" dirty="0">
                <a:solidFill>
                  <a:srgbClr val="FFFFFF"/>
                </a:solidFill>
              </a:rPr>
              <a:t>Pourquoi ce projet 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4F3E63-90A0-6A23-9A5C-A9C80936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raphic 11">
            <a:extLst>
              <a:ext uri="{FF2B5EF4-FFF2-40B4-BE49-F238E27FC236}">
                <a16:creationId xmlns:a16="http://schemas.microsoft.com/office/drawing/2014/main" id="{09E83AB0-C8C8-E174-5315-294B4B7E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797A9EFE-45A8-F8D3-DB1E-0BB0D407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D4B5BBBF-25C4-EBFA-0D7B-973C2303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9C38B5D-E1A2-D20D-ADAA-A0A8879AF8E6}"/>
              </a:ext>
            </a:extLst>
          </p:cNvPr>
          <p:cNvGrpSpPr/>
          <p:nvPr/>
        </p:nvGrpSpPr>
        <p:grpSpPr>
          <a:xfrm>
            <a:off x="5185371" y="2514599"/>
            <a:ext cx="6287094" cy="3254170"/>
            <a:chOff x="5185371" y="2514599"/>
            <a:chExt cx="6287094" cy="325417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CAB42D0-18D1-3753-B8DC-6880237CBF64}"/>
                </a:ext>
              </a:extLst>
            </p:cNvPr>
            <p:cNvSpPr/>
            <p:nvPr/>
          </p:nvSpPr>
          <p:spPr>
            <a:xfrm>
              <a:off x="5185371" y="3711377"/>
              <a:ext cx="2993854" cy="2057392"/>
            </a:xfrm>
            <a:custGeom>
              <a:avLst/>
              <a:gdLst>
                <a:gd name="connsiteX0" fmla="*/ 0 w 2993854"/>
                <a:gd name="connsiteY0" fmla="*/ 0 h 2628931"/>
                <a:gd name="connsiteX1" fmla="*/ 2993854 w 2993854"/>
                <a:gd name="connsiteY1" fmla="*/ 0 h 2628931"/>
                <a:gd name="connsiteX2" fmla="*/ 2993854 w 2993854"/>
                <a:gd name="connsiteY2" fmla="*/ 2628931 h 2628931"/>
                <a:gd name="connsiteX3" fmla="*/ 0 w 2993854"/>
                <a:gd name="connsiteY3" fmla="*/ 2628931 h 2628931"/>
                <a:gd name="connsiteX4" fmla="*/ 0 w 2993854"/>
                <a:gd name="connsiteY4" fmla="*/ 0 h 262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54" h="2628931">
                  <a:moveTo>
                    <a:pt x="0" y="0"/>
                  </a:moveTo>
                  <a:lnTo>
                    <a:pt x="2993854" y="0"/>
                  </a:lnTo>
                  <a:lnTo>
                    <a:pt x="2993854" y="2628931"/>
                  </a:lnTo>
                  <a:lnTo>
                    <a:pt x="0" y="2628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5098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7780" rIns="17780" bIns="1778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ptos" panose="02110004020202020204"/>
                  <a:ea typeface="+mn-ea"/>
                  <a:cs typeface="+mn-cs"/>
                </a:rPr>
                <a:t>Diagnostic souvent tardif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ptos" panose="02110004020202020204"/>
                  <a:ea typeface="+mn-ea"/>
                  <a:cs typeface="+mn-cs"/>
                </a:rPr>
                <a:t>Faibles connaissances des patients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noProof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ptos" panose="02110004020202020204"/>
                  <a:ea typeface="+mn-ea"/>
                  <a:cs typeface="+mn-cs"/>
                </a:rPr>
                <a:t>Interventions chirurgicales lors de stades avancés</a:t>
              </a: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6225B9E-9F99-6712-12E1-A743D7F33C8E}"/>
                </a:ext>
              </a:extLst>
            </p:cNvPr>
            <p:cNvSpPr/>
            <p:nvPr/>
          </p:nvSpPr>
          <p:spPr>
            <a:xfrm>
              <a:off x="8478611" y="2514599"/>
              <a:ext cx="2993854" cy="1196777"/>
            </a:xfrm>
            <a:custGeom>
              <a:avLst/>
              <a:gdLst>
                <a:gd name="connsiteX0" fmla="*/ 0 w 2993854"/>
                <a:gd name="connsiteY0" fmla="*/ 0 h 625238"/>
                <a:gd name="connsiteX1" fmla="*/ 2993854 w 2993854"/>
                <a:gd name="connsiteY1" fmla="*/ 0 h 625238"/>
                <a:gd name="connsiteX2" fmla="*/ 2993854 w 2993854"/>
                <a:gd name="connsiteY2" fmla="*/ 625238 h 625238"/>
                <a:gd name="connsiteX3" fmla="*/ 0 w 2993854"/>
                <a:gd name="connsiteY3" fmla="*/ 625238 h 625238"/>
                <a:gd name="connsiteX4" fmla="*/ 0 w 2993854"/>
                <a:gd name="connsiteY4" fmla="*/ 0 h 62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54" h="625238">
                  <a:moveTo>
                    <a:pt x="0" y="0"/>
                  </a:moveTo>
                  <a:lnTo>
                    <a:pt x="2993854" y="0"/>
                  </a:lnTo>
                  <a:lnTo>
                    <a:pt x="2993854" y="625238"/>
                  </a:lnTo>
                  <a:lnTo>
                    <a:pt x="0" y="625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30480" rIns="30480" bIns="3048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fr-CH" sz="2400" kern="1200" noProof="0" dirty="0"/>
                <a:t>Besoin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6ABBE4D3-FB3F-BA75-1A55-2D5330C80EF4}"/>
                </a:ext>
              </a:extLst>
            </p:cNvPr>
            <p:cNvSpPr/>
            <p:nvPr/>
          </p:nvSpPr>
          <p:spPr>
            <a:xfrm>
              <a:off x="8478611" y="3711377"/>
              <a:ext cx="2993854" cy="2057392"/>
            </a:xfrm>
            <a:custGeom>
              <a:avLst/>
              <a:gdLst>
                <a:gd name="connsiteX0" fmla="*/ 0 w 2993854"/>
                <a:gd name="connsiteY0" fmla="*/ 0 h 2628931"/>
                <a:gd name="connsiteX1" fmla="*/ 2993854 w 2993854"/>
                <a:gd name="connsiteY1" fmla="*/ 0 h 2628931"/>
                <a:gd name="connsiteX2" fmla="*/ 2993854 w 2993854"/>
                <a:gd name="connsiteY2" fmla="*/ 2628931 h 2628931"/>
                <a:gd name="connsiteX3" fmla="*/ 0 w 2993854"/>
                <a:gd name="connsiteY3" fmla="*/ 2628931 h 2628931"/>
                <a:gd name="connsiteX4" fmla="*/ 0 w 2993854"/>
                <a:gd name="connsiteY4" fmla="*/ 0 h 262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854" h="2628931">
                  <a:moveTo>
                    <a:pt x="0" y="0"/>
                  </a:moveTo>
                  <a:lnTo>
                    <a:pt x="2993854" y="0"/>
                  </a:lnTo>
                  <a:lnTo>
                    <a:pt x="2993854" y="2628931"/>
                  </a:lnTo>
                  <a:lnTo>
                    <a:pt x="0" y="2628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20320" rIns="20320" bIns="2032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noProof="0" dirty="0"/>
                <a:t>Mieux informer</a:t>
              </a:r>
            </a:p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noProof="0" dirty="0"/>
                <a:t>Prévenir</a:t>
              </a:r>
            </a:p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noProof="0" dirty="0"/>
                <a:t>Accompagner</a:t>
              </a: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D468E-BD14-B428-BB11-53240B886F47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-9530787" y="2720317"/>
            <a:ext cx="9434876" cy="306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fr-CH" sz="5000" b="1" dirty="0">
                <a:solidFill>
                  <a:schemeClr val="bg1"/>
                </a:solidFill>
              </a:rPr>
              <a:t>Améliorer la compréhension et l’implication des patients pour réduire les complications</a:t>
            </a:r>
            <a:endParaRPr lang="fr-CH" sz="5000" dirty="0">
              <a:solidFill>
                <a:schemeClr val="bg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35E50EE-D1D8-4E93-6A27-629D39F510AC}"/>
              </a:ext>
            </a:extLst>
          </p:cNvPr>
          <p:cNvGrpSpPr/>
          <p:nvPr/>
        </p:nvGrpSpPr>
        <p:grpSpPr>
          <a:xfrm>
            <a:off x="1892131" y="2513836"/>
            <a:ext cx="2993854" cy="1197541"/>
            <a:chOff x="0" y="0"/>
            <a:chExt cx="2993854" cy="11975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9CA001-6A07-D2BD-4A36-43CBCA29D1D2}"/>
                </a:ext>
              </a:extLst>
            </p:cNvPr>
            <p:cNvSpPr/>
            <p:nvPr/>
          </p:nvSpPr>
          <p:spPr>
            <a:xfrm>
              <a:off x="0" y="0"/>
              <a:ext cx="2993854" cy="119754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56402FC-F4B8-51C6-D211-934FA81FE80A}"/>
                </a:ext>
              </a:extLst>
            </p:cNvPr>
            <p:cNvSpPr txBox="1"/>
            <p:nvPr/>
          </p:nvSpPr>
          <p:spPr>
            <a:xfrm>
              <a:off x="0" y="0"/>
              <a:ext cx="2993854" cy="1197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30480" rIns="30480" bIns="3048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fr-CH" sz="2400" kern="1200" dirty="0"/>
                <a:t>La maladie artérielle périphérique</a:t>
              </a:r>
              <a:endParaRPr lang="en-US" sz="2400" kern="12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646D248-F7E4-F149-DA27-D2598EECB9D9}"/>
              </a:ext>
            </a:extLst>
          </p:cNvPr>
          <p:cNvGrpSpPr/>
          <p:nvPr/>
        </p:nvGrpSpPr>
        <p:grpSpPr>
          <a:xfrm>
            <a:off x="1892131" y="3711377"/>
            <a:ext cx="2993854" cy="2057058"/>
            <a:chOff x="0" y="1197541"/>
            <a:chExt cx="2993854" cy="20570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AF0007-5C1A-D86C-57D2-53749F18309A}"/>
                </a:ext>
              </a:extLst>
            </p:cNvPr>
            <p:cNvSpPr/>
            <p:nvPr/>
          </p:nvSpPr>
          <p:spPr>
            <a:xfrm>
              <a:off x="0" y="1197541"/>
              <a:ext cx="2993854" cy="2057058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6C8B0E9-CAC9-CD69-9EDA-614B38922CFB}"/>
                </a:ext>
              </a:extLst>
            </p:cNvPr>
            <p:cNvSpPr txBox="1"/>
            <p:nvPr/>
          </p:nvSpPr>
          <p:spPr>
            <a:xfrm>
              <a:off x="0" y="1197541"/>
              <a:ext cx="2993854" cy="205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20320" rIns="20320" bIns="2032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Touche environ 1 adulte sur 5 &gt; 60 ans</a:t>
              </a:r>
            </a:p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Majorité asymptomatique</a:t>
              </a:r>
            </a:p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Difficultés à identifier les symptômes</a:t>
              </a:r>
            </a:p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Risque cardiovasculaire élevé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0868BCF-A8D0-4414-18F9-A9F507D9E605}"/>
              </a:ext>
            </a:extLst>
          </p:cNvPr>
          <p:cNvGrpSpPr/>
          <p:nvPr/>
        </p:nvGrpSpPr>
        <p:grpSpPr>
          <a:xfrm>
            <a:off x="5185371" y="2513836"/>
            <a:ext cx="2993854" cy="1197541"/>
            <a:chOff x="3293240" y="0"/>
            <a:chExt cx="2993854" cy="11975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910011-78AD-EC31-4EE0-0E65AC285307}"/>
                </a:ext>
              </a:extLst>
            </p:cNvPr>
            <p:cNvSpPr/>
            <p:nvPr/>
          </p:nvSpPr>
          <p:spPr>
            <a:xfrm>
              <a:off x="3293240" y="0"/>
              <a:ext cx="2993854" cy="119754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0B2590-46C5-9190-C474-0C2B0858352F}"/>
                </a:ext>
              </a:extLst>
            </p:cNvPr>
            <p:cNvSpPr txBox="1"/>
            <p:nvPr/>
          </p:nvSpPr>
          <p:spPr>
            <a:xfrm>
              <a:off x="3293240" y="0"/>
              <a:ext cx="2993854" cy="1197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7780" rIns="17780" bIns="1778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fr-CH" sz="2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ptos" panose="02110004020202020204"/>
                  <a:ea typeface="+mn-ea"/>
                  <a:cs typeface="+mn-cs"/>
                </a:rPr>
                <a:t>Aujourd’hui</a:t>
              </a:r>
              <a:endParaRPr lang="en-US" sz="1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0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06BDD-BD2A-A6CE-FDD9-23A8E6A72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C2CE13E2-BD8F-3C39-E79B-6BFFC17E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42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B40315-5115-EAD9-D7A6-630E2095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5" y="342907"/>
            <a:ext cx="4993120" cy="908444"/>
          </a:xfrm>
        </p:spPr>
        <p:txBody>
          <a:bodyPr anchor="b">
            <a:norm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Le projet EDU-MAP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7460BCD-2044-F204-E276-CD1E52A19686}"/>
              </a:ext>
            </a:extLst>
          </p:cNvPr>
          <p:cNvGrpSpPr/>
          <p:nvPr/>
        </p:nvGrpSpPr>
        <p:grpSpPr>
          <a:xfrm>
            <a:off x="130430" y="2488379"/>
            <a:ext cx="3960000" cy="4292565"/>
            <a:chOff x="4850966" y="1525540"/>
            <a:chExt cx="3960000" cy="4292565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BD32FBA-B3C0-4A97-FEC3-699C60AD6506}"/>
                </a:ext>
              </a:extLst>
            </p:cNvPr>
            <p:cNvSpPr/>
            <p:nvPr/>
          </p:nvSpPr>
          <p:spPr>
            <a:xfrm>
              <a:off x="4850966" y="1525540"/>
              <a:ext cx="3960000" cy="1699047"/>
            </a:xfrm>
            <a:custGeom>
              <a:avLst/>
              <a:gdLst>
                <a:gd name="connsiteX0" fmla="*/ 0 w 2584627"/>
                <a:gd name="connsiteY0" fmla="*/ 0 h 1033850"/>
                <a:gd name="connsiteX1" fmla="*/ 2584627 w 2584627"/>
                <a:gd name="connsiteY1" fmla="*/ 0 h 1033850"/>
                <a:gd name="connsiteX2" fmla="*/ 2584627 w 2584627"/>
                <a:gd name="connsiteY2" fmla="*/ 1033850 h 1033850"/>
                <a:gd name="connsiteX3" fmla="*/ 0 w 2584627"/>
                <a:gd name="connsiteY3" fmla="*/ 1033850 h 1033850"/>
                <a:gd name="connsiteX4" fmla="*/ 0 w 2584627"/>
                <a:gd name="connsiteY4" fmla="*/ 0 h 10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627" h="1033850">
                  <a:moveTo>
                    <a:pt x="0" y="0"/>
                  </a:moveTo>
                  <a:lnTo>
                    <a:pt x="2584627" y="0"/>
                  </a:lnTo>
                  <a:lnTo>
                    <a:pt x="2584627" y="1033850"/>
                  </a:lnTo>
                  <a:lnTo>
                    <a:pt x="0" y="10338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1000">
                  <a:srgbClr val="B7999F"/>
                </a:gs>
                <a:gs pos="100000">
                  <a:srgbClr val="A3699C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160" tIns="30480" rIns="30480" bIns="3048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fr-CH" sz="2800" kern="1200" dirty="0"/>
                <a:t>Comment ?</a:t>
              </a:r>
              <a:endParaRPr lang="en-US" sz="2800" kern="1200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15D8137-490C-8F29-A222-5331DCD8FA20}"/>
                </a:ext>
              </a:extLst>
            </p:cNvPr>
            <p:cNvSpPr/>
            <p:nvPr/>
          </p:nvSpPr>
          <p:spPr>
            <a:xfrm>
              <a:off x="4850966" y="3224587"/>
              <a:ext cx="3960000" cy="2593518"/>
            </a:xfrm>
            <a:custGeom>
              <a:avLst/>
              <a:gdLst>
                <a:gd name="connsiteX0" fmla="*/ 0 w 2584627"/>
                <a:gd name="connsiteY0" fmla="*/ 0 h 1430420"/>
                <a:gd name="connsiteX1" fmla="*/ 2584627 w 2584627"/>
                <a:gd name="connsiteY1" fmla="*/ 0 h 1430420"/>
                <a:gd name="connsiteX2" fmla="*/ 2584627 w 2584627"/>
                <a:gd name="connsiteY2" fmla="*/ 1430420 h 1430420"/>
                <a:gd name="connsiteX3" fmla="*/ 0 w 2584627"/>
                <a:gd name="connsiteY3" fmla="*/ 1430420 h 1430420"/>
                <a:gd name="connsiteX4" fmla="*/ 0 w 2584627"/>
                <a:gd name="connsiteY4" fmla="*/ 0 h 14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627" h="1430420">
                  <a:moveTo>
                    <a:pt x="0" y="0"/>
                  </a:moveTo>
                  <a:lnTo>
                    <a:pt x="2584627" y="0"/>
                  </a:lnTo>
                  <a:lnTo>
                    <a:pt x="2584627" y="1430420"/>
                  </a:lnTo>
                  <a:lnTo>
                    <a:pt x="0" y="143042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7160" tIns="20320" rIns="20320" bIns="20320" numCol="1" spcCol="1270" anchor="ctr" anchorCtr="0">
              <a:noAutofit/>
            </a:bodyPr>
            <a:lstStyle/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kern="1200" dirty="0"/>
                <a:t>Parcours éducatif adapté à chaque patient</a:t>
              </a:r>
              <a:r>
                <a:rPr lang="fr-CH" dirty="0"/>
                <a:t>, </a:t>
              </a:r>
              <a:r>
                <a:rPr lang="fr-CH" kern="1200" dirty="0"/>
                <a:t>à son niveau de compréhension et selon ses facteurs de risque CV (FRCV)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dirty="0"/>
                <a:t>Outils visuels et interactifs</a:t>
              </a:r>
            </a:p>
            <a:p>
              <a:pPr marL="285750" lvl="0" indent="-28575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kern="1200" dirty="0"/>
                <a:t>Collaboration avec des patients partenaires</a:t>
              </a:r>
              <a:endParaRPr lang="en-US" kern="1200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A707469-AB75-6B57-5419-22BA671E45D3}"/>
              </a:ext>
            </a:extLst>
          </p:cNvPr>
          <p:cNvGrpSpPr/>
          <p:nvPr/>
        </p:nvGrpSpPr>
        <p:grpSpPr>
          <a:xfrm>
            <a:off x="4130415" y="2488375"/>
            <a:ext cx="3960000" cy="4292569"/>
            <a:chOff x="9963528" y="2032873"/>
            <a:chExt cx="3982830" cy="4292569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8023E77-4844-9F0D-145B-A78F789194B1}"/>
                </a:ext>
              </a:extLst>
            </p:cNvPr>
            <p:cNvSpPr/>
            <p:nvPr/>
          </p:nvSpPr>
          <p:spPr>
            <a:xfrm>
              <a:off x="9963532" y="2032873"/>
              <a:ext cx="3982822" cy="1699051"/>
            </a:xfrm>
            <a:custGeom>
              <a:avLst/>
              <a:gdLst>
                <a:gd name="connsiteX0" fmla="*/ 0 w 2584627"/>
                <a:gd name="connsiteY0" fmla="*/ 0 h 1033850"/>
                <a:gd name="connsiteX1" fmla="*/ 2584627 w 2584627"/>
                <a:gd name="connsiteY1" fmla="*/ 0 h 1033850"/>
                <a:gd name="connsiteX2" fmla="*/ 2584627 w 2584627"/>
                <a:gd name="connsiteY2" fmla="*/ 1033850 h 1033850"/>
                <a:gd name="connsiteX3" fmla="*/ 0 w 2584627"/>
                <a:gd name="connsiteY3" fmla="*/ 1033850 h 1033850"/>
                <a:gd name="connsiteX4" fmla="*/ 0 w 2584627"/>
                <a:gd name="connsiteY4" fmla="*/ 0 h 10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627" h="1033850">
                  <a:moveTo>
                    <a:pt x="0" y="0"/>
                  </a:moveTo>
                  <a:lnTo>
                    <a:pt x="2584627" y="0"/>
                  </a:lnTo>
                  <a:lnTo>
                    <a:pt x="2584627" y="1033850"/>
                  </a:lnTo>
                  <a:lnTo>
                    <a:pt x="0" y="10338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1000">
                  <a:srgbClr val="B7999F"/>
                </a:gs>
                <a:gs pos="100000">
                  <a:srgbClr val="BA8B88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160" tIns="30480" rIns="30480" bIns="30480" numCol="1" spcCol="1270" anchor="t" anchorCtr="0">
              <a:noAutofit/>
            </a:bodyPr>
            <a:lstStyle/>
            <a:p>
              <a:pPr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fr-CH" sz="2800" b="1" dirty="0">
                  <a:solidFill>
                    <a:schemeClr val="lt1"/>
                  </a:solidFill>
                </a:rPr>
                <a:t>Mise en place du projet</a:t>
              </a:r>
              <a:endParaRPr lang="en-US" sz="2800" b="1" dirty="0">
                <a:solidFill>
                  <a:schemeClr val="lt1"/>
                </a:solidFill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A958700-F8ED-9DCC-4CDD-086E54DCA83F}"/>
                </a:ext>
              </a:extLst>
            </p:cNvPr>
            <p:cNvSpPr/>
            <p:nvPr/>
          </p:nvSpPr>
          <p:spPr>
            <a:xfrm>
              <a:off x="9963528" y="3731926"/>
              <a:ext cx="3982830" cy="2593516"/>
            </a:xfrm>
            <a:custGeom>
              <a:avLst/>
              <a:gdLst>
                <a:gd name="connsiteX0" fmla="*/ 0 w 2584627"/>
                <a:gd name="connsiteY0" fmla="*/ 0 h 1430420"/>
                <a:gd name="connsiteX1" fmla="*/ 2584627 w 2584627"/>
                <a:gd name="connsiteY1" fmla="*/ 0 h 1430420"/>
                <a:gd name="connsiteX2" fmla="*/ 2584627 w 2584627"/>
                <a:gd name="connsiteY2" fmla="*/ 1430420 h 1430420"/>
                <a:gd name="connsiteX3" fmla="*/ 0 w 2584627"/>
                <a:gd name="connsiteY3" fmla="*/ 1430420 h 1430420"/>
                <a:gd name="connsiteX4" fmla="*/ 0 w 2584627"/>
                <a:gd name="connsiteY4" fmla="*/ 0 h 14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627" h="1430420">
                  <a:moveTo>
                    <a:pt x="0" y="0"/>
                  </a:moveTo>
                  <a:lnTo>
                    <a:pt x="2584627" y="0"/>
                  </a:lnTo>
                  <a:lnTo>
                    <a:pt x="2584627" y="1430420"/>
                  </a:lnTo>
                  <a:lnTo>
                    <a:pt x="0" y="143042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7160" tIns="20320" rIns="20320" bIns="20320" numCol="1" spcCol="1270" anchor="ctr" anchorCtr="0">
              <a:noAutofit/>
            </a:bodyPr>
            <a:lstStyle/>
            <a:p>
              <a:pPr marL="285750" indent="-285750" defTabSz="7112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dirty="0"/>
                <a:t>2025 : mise en place consultation prévention CV et développement matériel éducatif, structuration de la consultation</a:t>
              </a:r>
            </a:p>
            <a:p>
              <a:pPr marL="285750" indent="-285750" defTabSz="7112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dirty="0"/>
                <a:t>2026 : lancement de EDU-MAP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6A92728-4B6B-7564-17B7-2D8CC91D0BAE}"/>
              </a:ext>
            </a:extLst>
          </p:cNvPr>
          <p:cNvGrpSpPr/>
          <p:nvPr/>
        </p:nvGrpSpPr>
        <p:grpSpPr>
          <a:xfrm>
            <a:off x="8130400" y="2488378"/>
            <a:ext cx="3960000" cy="4292560"/>
            <a:chOff x="12252566" y="1402160"/>
            <a:chExt cx="4017144" cy="42925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09C595E-5D18-D4B4-057B-CC0D1783D140}"/>
                </a:ext>
              </a:extLst>
            </p:cNvPr>
            <p:cNvSpPr/>
            <p:nvPr/>
          </p:nvSpPr>
          <p:spPr>
            <a:xfrm>
              <a:off x="12252566" y="1402160"/>
              <a:ext cx="4017144" cy="1699048"/>
            </a:xfrm>
            <a:custGeom>
              <a:avLst/>
              <a:gdLst>
                <a:gd name="connsiteX0" fmla="*/ 0 w 2584627"/>
                <a:gd name="connsiteY0" fmla="*/ 0 h 1033850"/>
                <a:gd name="connsiteX1" fmla="*/ 2584627 w 2584627"/>
                <a:gd name="connsiteY1" fmla="*/ 0 h 1033850"/>
                <a:gd name="connsiteX2" fmla="*/ 2584627 w 2584627"/>
                <a:gd name="connsiteY2" fmla="*/ 1033850 h 1033850"/>
                <a:gd name="connsiteX3" fmla="*/ 0 w 2584627"/>
                <a:gd name="connsiteY3" fmla="*/ 1033850 h 1033850"/>
                <a:gd name="connsiteX4" fmla="*/ 0 w 2584627"/>
                <a:gd name="connsiteY4" fmla="*/ 0 h 10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627" h="1033850">
                  <a:moveTo>
                    <a:pt x="0" y="0"/>
                  </a:moveTo>
                  <a:lnTo>
                    <a:pt x="2584627" y="0"/>
                  </a:lnTo>
                  <a:lnTo>
                    <a:pt x="2584627" y="1033850"/>
                  </a:lnTo>
                  <a:lnTo>
                    <a:pt x="0" y="10338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1000">
                  <a:srgbClr val="B7999F"/>
                </a:gs>
                <a:gs pos="100000">
                  <a:srgbClr val="D69277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160" tIns="30480" rIns="30480" bIns="30480" numCol="1" spcCol="1270" anchor="t" anchorCtr="0">
              <a:noAutofit/>
            </a:bodyPr>
            <a:lstStyle/>
            <a:p>
              <a:pPr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fr-CH" sz="2800" b="1" dirty="0">
                  <a:solidFill>
                    <a:schemeClr val="lt1"/>
                  </a:solidFill>
                </a:rPr>
                <a:t>Patients et suivi</a:t>
              </a:r>
              <a:endParaRPr lang="en-US" sz="2800" b="1" dirty="0">
                <a:solidFill>
                  <a:schemeClr val="lt1"/>
                </a:solidFill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F64EF19-9C3C-D982-C8DC-B40ABEF5699A}"/>
                </a:ext>
              </a:extLst>
            </p:cNvPr>
            <p:cNvSpPr/>
            <p:nvPr/>
          </p:nvSpPr>
          <p:spPr>
            <a:xfrm>
              <a:off x="12252566" y="3101204"/>
              <a:ext cx="4017144" cy="2593516"/>
            </a:xfrm>
            <a:custGeom>
              <a:avLst/>
              <a:gdLst>
                <a:gd name="connsiteX0" fmla="*/ 0 w 2584627"/>
                <a:gd name="connsiteY0" fmla="*/ 0 h 1430420"/>
                <a:gd name="connsiteX1" fmla="*/ 2584627 w 2584627"/>
                <a:gd name="connsiteY1" fmla="*/ 0 h 1430420"/>
                <a:gd name="connsiteX2" fmla="*/ 2584627 w 2584627"/>
                <a:gd name="connsiteY2" fmla="*/ 1430420 h 1430420"/>
                <a:gd name="connsiteX3" fmla="*/ 0 w 2584627"/>
                <a:gd name="connsiteY3" fmla="*/ 1430420 h 1430420"/>
                <a:gd name="connsiteX4" fmla="*/ 0 w 2584627"/>
                <a:gd name="connsiteY4" fmla="*/ 0 h 143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627" h="1430420">
                  <a:moveTo>
                    <a:pt x="0" y="0"/>
                  </a:moveTo>
                  <a:lnTo>
                    <a:pt x="2584627" y="0"/>
                  </a:lnTo>
                  <a:lnTo>
                    <a:pt x="2584627" y="1430420"/>
                  </a:lnTo>
                  <a:lnTo>
                    <a:pt x="0" y="143042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7160" tIns="20320" rIns="20320" bIns="20320" numCol="1" spcCol="1270" anchor="ctr" anchorCtr="0">
              <a:noAutofit/>
            </a:bodyPr>
            <a:lstStyle/>
            <a:p>
              <a:pPr marL="285750" indent="-285750" defTabSz="7112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dirty="0"/>
                <a:t>Suivis au CHUV, atteints de MAP</a:t>
              </a:r>
            </a:p>
            <a:p>
              <a:pPr marL="285750" indent="-285750" defTabSz="7112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dirty="0"/>
                <a:t>Recrutement d’environ 150-200 patients la première année</a:t>
              </a:r>
            </a:p>
            <a:p>
              <a:pPr marL="285750" indent="-285750" defTabSz="711200"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CH" dirty="0"/>
                <a:t>Monitoring des résultats par le biais de questionnaires et le suivi des FRCV, suivi des évènements liés à la MAP</a:t>
              </a: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30F46A9C-0137-2C7F-ED3A-FEB10F24C12E}"/>
              </a:ext>
            </a:extLst>
          </p:cNvPr>
          <p:cNvSpPr/>
          <p:nvPr/>
        </p:nvSpPr>
        <p:spPr>
          <a:xfrm>
            <a:off x="4656548" y="4655010"/>
            <a:ext cx="4405980" cy="44059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9688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Objectif de la caméra au crépuscule">
            <a:extLst>
              <a:ext uri="{FF2B5EF4-FFF2-40B4-BE49-F238E27FC236}">
                <a16:creationId xmlns:a16="http://schemas.microsoft.com/office/drawing/2014/main" id="{E527C695-D5EC-4929-E2DC-35BE2EC4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r="6666"/>
          <a:stretch>
            <a:fillRect/>
          </a:stretch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1753C5-3D12-AEEB-4D4B-5BBFB962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fr-CH" sz="8000">
                <a:solidFill>
                  <a:srgbClr val="FFFFFF"/>
                </a:solidFill>
              </a:rPr>
              <a:t>Objectifs du projet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596E00B-3DD6-62D4-75FB-F30BEC5DADDD}"/>
              </a:ext>
            </a:extLst>
          </p:cNvPr>
          <p:cNvSpPr txBox="1">
            <a:spLocks/>
          </p:cNvSpPr>
          <p:nvPr/>
        </p:nvSpPr>
        <p:spPr>
          <a:xfrm>
            <a:off x="6573151" y="130629"/>
            <a:ext cx="5436540" cy="44433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E8A90E5-3669-59C0-7FDA-EF3B4EFD5438}"/>
              </a:ext>
            </a:extLst>
          </p:cNvPr>
          <p:cNvSpPr txBox="1">
            <a:spLocks/>
          </p:cNvSpPr>
          <p:nvPr/>
        </p:nvSpPr>
        <p:spPr>
          <a:xfrm>
            <a:off x="6573156" y="3889830"/>
            <a:ext cx="5436530" cy="259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DBC860-F34F-D9BF-D75A-E77BD2FE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4"/>
            <a:ext cx="4124758" cy="33073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chemeClr val="tx1"/>
                </a:solidFill>
              </a:rPr>
              <a:t>Double objectif pour les patients</a:t>
            </a:r>
          </a:p>
          <a:p>
            <a:pPr marL="0" indent="0">
              <a:buNone/>
            </a:pPr>
            <a:endParaRPr lang="fr-CH" b="1" dirty="0">
              <a:solidFill>
                <a:schemeClr val="tx1"/>
              </a:solidFill>
            </a:endParaRPr>
          </a:p>
          <a:p>
            <a:r>
              <a:rPr lang="fr-CH" sz="2000" dirty="0">
                <a:solidFill>
                  <a:schemeClr val="tx1"/>
                </a:solidFill>
              </a:rPr>
              <a:t>Améliorer la qualité de vie</a:t>
            </a:r>
          </a:p>
          <a:p>
            <a:r>
              <a:rPr lang="fr-CH" sz="2000" dirty="0">
                <a:solidFill>
                  <a:schemeClr val="tx1"/>
                </a:solidFill>
              </a:rPr>
              <a:t>Réduire les complications cardiovasculaires et les interventions lourdes</a:t>
            </a:r>
          </a:p>
          <a:p>
            <a:pPr marL="0" indent="0">
              <a:buNone/>
            </a:pP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FDEDA33-08EA-5D13-41BA-32E9E0FCEDFF}"/>
              </a:ext>
            </a:extLst>
          </p:cNvPr>
          <p:cNvSpPr txBox="1">
            <a:spLocks/>
          </p:cNvSpPr>
          <p:nvPr/>
        </p:nvSpPr>
        <p:spPr>
          <a:xfrm>
            <a:off x="7229042" y="4368799"/>
            <a:ext cx="4124758" cy="164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CH" dirty="0"/>
              <a:t>Volet professionnel</a:t>
            </a:r>
          </a:p>
          <a:p>
            <a:endParaRPr lang="fr-CH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Formation médicale à la prévention personnalisée</a:t>
            </a:r>
          </a:p>
        </p:txBody>
      </p:sp>
    </p:spTree>
    <p:extLst>
      <p:ext uri="{BB962C8B-B14F-4D97-AF65-F5344CB8AC3E}">
        <p14:creationId xmlns:p14="http://schemas.microsoft.com/office/powerpoint/2010/main" val="32091040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47456-78CE-1B7B-D9E2-7C237F500629}"/>
              </a:ext>
            </a:extLst>
          </p:cNvPr>
          <p:cNvSpPr/>
          <p:nvPr/>
        </p:nvSpPr>
        <p:spPr>
          <a:xfrm>
            <a:off x="-130628" y="-130628"/>
            <a:ext cx="12453258" cy="2547254"/>
          </a:xfrm>
          <a:prstGeom prst="rect">
            <a:avLst/>
          </a:prstGeom>
          <a:gradFill flip="none" rotWithShape="1">
            <a:gsLst>
              <a:gs pos="0">
                <a:srgbClr val="666577"/>
              </a:gs>
              <a:gs pos="50000">
                <a:srgbClr val="A9807F"/>
              </a:gs>
              <a:gs pos="100000">
                <a:srgbClr val="EFB275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DBEDE5-0DED-827D-8726-6F7B4FBC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CH" sz="4000" b="1" dirty="0">
                <a:solidFill>
                  <a:schemeClr val="bg1"/>
                </a:solidFill>
              </a:rPr>
              <a:t>Impact &amp; 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DF8B5C-A707-C6BF-E4CB-B08C59C9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10530312" cy="3613149"/>
          </a:xfrm>
        </p:spPr>
        <p:txBody>
          <a:bodyPr anchor="ctr">
            <a:normAutofit/>
          </a:bodyPr>
          <a:lstStyle/>
          <a:p>
            <a:r>
              <a:rPr lang="fr-CH" sz="2400" dirty="0"/>
              <a:t>Un projet </a:t>
            </a:r>
            <a:r>
              <a:rPr lang="fr-CH" sz="2400" b="1" dirty="0"/>
              <a:t>novateur</a:t>
            </a:r>
          </a:p>
          <a:p>
            <a:r>
              <a:rPr lang="fr-CH" sz="2400" b="1" dirty="0"/>
              <a:t>Impact attendu</a:t>
            </a:r>
          </a:p>
          <a:p>
            <a:pPr lvl="1"/>
            <a:r>
              <a:rPr lang="fr-CH" dirty="0"/>
              <a:t>Meilleure qualité de vie, moins d’hospitalisations</a:t>
            </a:r>
          </a:p>
          <a:p>
            <a:pPr lvl="1"/>
            <a:r>
              <a:rPr lang="fr-CH" dirty="0"/>
              <a:t>Plus d’autonomie pour les patients</a:t>
            </a:r>
          </a:p>
          <a:p>
            <a:pPr lvl="1"/>
            <a:r>
              <a:rPr lang="fr-CH" dirty="0"/>
              <a:t>Un gain économique et social</a:t>
            </a:r>
          </a:p>
          <a:p>
            <a:pPr marL="0" indent="0">
              <a:buNone/>
            </a:pPr>
            <a:endParaRPr lang="fr-CH" sz="2400" dirty="0"/>
          </a:p>
          <a:p>
            <a:pPr marL="0" indent="0" algn="ctr">
              <a:buNone/>
            </a:pPr>
            <a:r>
              <a:rPr lang="fr-CH" b="1" dirty="0"/>
              <a:t>EDU-MAP, un pas concret vers une santé publique plus préventive, humaine et efficace.</a:t>
            </a:r>
          </a:p>
        </p:txBody>
      </p:sp>
    </p:spTree>
    <p:extLst>
      <p:ext uri="{BB962C8B-B14F-4D97-AF65-F5344CB8AC3E}">
        <p14:creationId xmlns:p14="http://schemas.microsoft.com/office/powerpoint/2010/main" val="3641965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478</Words>
  <Application>Microsoft Office PowerPoint</Application>
  <PresentationFormat>Grand écran</PresentationFormat>
  <Paragraphs>101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Thème Office</vt:lpstr>
      <vt:lpstr>EDU-MAP : Education des patients dans la maladie artérielle périphérique</vt:lpstr>
      <vt:lpstr>EDU-MAP : Education des patients dans la maladie artérielle périphérique</vt:lpstr>
      <vt:lpstr>Pourquoi ce projet ?</vt:lpstr>
      <vt:lpstr>Pourquoi ce projet ?</vt:lpstr>
      <vt:lpstr>Pourquoi ce projet ?</vt:lpstr>
      <vt:lpstr>Pourquoi ce projet ?</vt:lpstr>
      <vt:lpstr>Le projet EDU-MAP</vt:lpstr>
      <vt:lpstr>Objectifs du projet</vt:lpstr>
      <vt:lpstr>Impact &amp; 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EDU-MAP : Education des patients dans la maladie artérielle périphérique</dc:title>
  <dc:creator>Sanjiv Keller</dc:creator>
  <cp:lastModifiedBy>Juillard Anne-Sophie</cp:lastModifiedBy>
  <cp:revision>48</cp:revision>
  <dcterms:created xsi:type="dcterms:W3CDTF">2025-09-28T14:27:52Z</dcterms:created>
  <dcterms:modified xsi:type="dcterms:W3CDTF">2025-09-29T11:30:37Z</dcterms:modified>
</cp:coreProperties>
</file>